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7E3D2">
              <a:alpha val="5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DF6DA"/>
              </a:solidFill>
              <a:prstDash val="solid"/>
              <a:miter lim="400000"/>
            </a:ln>
          </a:left>
          <a:right>
            <a:ln w="12700" cap="flat">
              <a:solidFill>
                <a:srgbClr val="FDF6DA"/>
              </a:solidFill>
              <a:prstDash val="solid"/>
              <a:miter lim="400000"/>
            </a:ln>
          </a:right>
          <a:top>
            <a:ln w="12700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C69B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C9D69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 b="def" i="def"/>
      <a:tcStyle>
        <a:tcBdr/>
        <a:fill>
          <a:solidFill>
            <a:srgbClr val="F6F2E5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BDBBB3"/>
              </a:solidFill>
              <a:prstDash val="solid"/>
              <a:miter lim="400000"/>
            </a:ln>
          </a:top>
          <a:bottom>
            <a:ln w="3175" cap="flat">
              <a:solidFill>
                <a:srgbClr val="BDBBB3"/>
              </a:solidFill>
              <a:prstDash val="solid"/>
              <a:miter lim="400000"/>
            </a:ln>
          </a:bottom>
          <a:insideH>
            <a:ln w="3175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 b="def" i="def"/>
      <a:tcStyle>
        <a:tcBdr/>
        <a:fill>
          <a:solidFill>
            <a:srgbClr val="F9F5E8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 b="def" i="def"/>
      <a:tcStyle>
        <a:tcBdr/>
        <a:fill>
          <a:solidFill>
            <a:srgbClr val="FFFBF1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E9E7DC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DF9ED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25400" cap="flat">
              <a:solidFill>
                <a:srgbClr val="C6BB94"/>
              </a:solidFill>
              <a:prstDash val="solid"/>
              <a:miter lim="400000"/>
            </a:ln>
          </a:left>
          <a:right>
            <a:ln w="25400" cap="flat">
              <a:solidFill>
                <a:srgbClr val="C6BB94"/>
              </a:solidFill>
              <a:prstDash val="solid"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solidFill>
                <a:srgbClr val="DBD2B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952500" y="72898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Title Text"/>
          <p:cNvSpPr txBox="1"/>
          <p:nvPr>
            <p:ph type="title"/>
          </p:nvPr>
        </p:nvSpPr>
        <p:spPr>
          <a:xfrm>
            <a:off x="952500" y="4229100"/>
            <a:ext cx="22479000" cy="2857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5" name="Body Level One…"/>
          <p:cNvSpPr txBox="1"/>
          <p:nvPr>
            <p:ph type="body" sz="quarter" idx="1"/>
          </p:nvPr>
        </p:nvSpPr>
        <p:spPr>
          <a:xfrm>
            <a:off x="952500" y="7823200"/>
            <a:ext cx="22479000" cy="11557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lide Number"/>
          <p:cNvSpPr txBox="1"/>
          <p:nvPr>
            <p:ph type="sldNum" sz="quarter" idx="2"/>
          </p:nvPr>
        </p:nvSpPr>
        <p:spPr>
          <a:xfrm>
            <a:off x="22898100" y="12319000"/>
            <a:ext cx="419100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–Johnny Appleseed"/>
          <p:cNvSpPr txBox="1"/>
          <p:nvPr>
            <p:ph type="body" sz="quarter" idx="21"/>
          </p:nvPr>
        </p:nvSpPr>
        <p:spPr>
          <a:xfrm>
            <a:off x="952500" y="8318500"/>
            <a:ext cx="22479000" cy="711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40000"/>
              </a:lnSpc>
              <a:spcBef>
                <a:spcPts val="0"/>
              </a:spcBef>
              <a:buSzTx/>
              <a:buNone/>
              <a:defRPr i="1" sz="4200">
                <a:solidFill>
                  <a:srgbClr val="9D9D9D"/>
                </a:solidFill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100" name="“Type a quote here.”"/>
          <p:cNvSpPr txBox="1"/>
          <p:nvPr>
            <p:ph type="body" sz="quarter" idx="22"/>
          </p:nvPr>
        </p:nvSpPr>
        <p:spPr>
          <a:xfrm>
            <a:off x="2387600" y="6064448"/>
            <a:ext cx="19621500" cy="838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SzTx/>
              <a:buNone/>
              <a:defRPr sz="50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reen and yellow boat on the shore across the water from the village of Ferragudo, Portugal at duskFishermen boats at sea near village at dusk in Algarve, south of Portugal."/>
          <p:cNvSpPr/>
          <p:nvPr>
            <p:ph type="pic" idx="21"/>
          </p:nvPr>
        </p:nvSpPr>
        <p:spPr>
          <a:xfrm>
            <a:off x="0" y="-87630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ck formations in the turquoise waters of Algarve, Portugal"/>
          <p:cNvSpPr/>
          <p:nvPr>
            <p:ph type="pic" idx="21"/>
          </p:nvPr>
        </p:nvSpPr>
        <p:spPr>
          <a:xfrm>
            <a:off x="927100" y="-1765300"/>
            <a:ext cx="22529800" cy="1501986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4" name="Title Text"/>
          <p:cNvSpPr txBox="1"/>
          <p:nvPr>
            <p:ph type="title"/>
          </p:nvPr>
        </p:nvSpPr>
        <p:spPr>
          <a:xfrm>
            <a:off x="952500" y="9982200"/>
            <a:ext cx="22479000" cy="15748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5" name="Body Level One…"/>
          <p:cNvSpPr txBox="1"/>
          <p:nvPr>
            <p:ph type="body" sz="quarter" idx="1"/>
          </p:nvPr>
        </p:nvSpPr>
        <p:spPr>
          <a:xfrm>
            <a:off x="952500" y="11620500"/>
            <a:ext cx="224790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/>
          <p:nvPr>
            <p:ph type="title"/>
          </p:nvPr>
        </p:nvSpPr>
        <p:spPr>
          <a:xfrm>
            <a:off x="952500" y="5435600"/>
            <a:ext cx="22479000" cy="2857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ghthouse in Portugal with coastal rock formations in the foreground overlooking the ocean at sunset "/>
          <p:cNvSpPr/>
          <p:nvPr>
            <p:ph type="pic" idx="21"/>
          </p:nvPr>
        </p:nvSpPr>
        <p:spPr>
          <a:xfrm>
            <a:off x="12623800" y="-1346200"/>
            <a:ext cx="10928468" cy="16319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2" name="Title Text"/>
          <p:cNvSpPr txBox="1"/>
          <p:nvPr>
            <p:ph type="title"/>
          </p:nvPr>
        </p:nvSpPr>
        <p:spPr>
          <a:xfrm>
            <a:off x="952500" y="3378200"/>
            <a:ext cx="10934700" cy="8534400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43" name="Body Level One…"/>
          <p:cNvSpPr txBox="1"/>
          <p:nvPr>
            <p:ph type="body" sz="quarter" idx="1"/>
          </p:nvPr>
        </p:nvSpPr>
        <p:spPr>
          <a:xfrm>
            <a:off x="952500" y="1638300"/>
            <a:ext cx="109347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"/>
          <p:cNvSpPr/>
          <p:nvPr/>
        </p:nvSpPr>
        <p:spPr>
          <a:xfrm>
            <a:off x="952500" y="36195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Lin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2" name="Body Level One…"/>
          <p:cNvSpPr txBox="1"/>
          <p:nvPr>
            <p:ph type="body" idx="1"/>
          </p:nvPr>
        </p:nvSpPr>
        <p:spPr>
          <a:xfrm>
            <a:off x="952500" y="4267200"/>
            <a:ext cx="22479000" cy="8051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in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Rock formations in the turquoise waters of Algarve, Portugal"/>
          <p:cNvSpPr/>
          <p:nvPr>
            <p:ph type="pic" sz="half" idx="21"/>
          </p:nvPr>
        </p:nvSpPr>
        <p:spPr>
          <a:xfrm>
            <a:off x="381000" y="4229100"/>
            <a:ext cx="11684000" cy="7789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12687300" y="4114800"/>
            <a:ext cx="10744200" cy="7950200"/>
          </a:xfrm>
          <a:prstGeom prst="rect">
            <a:avLst/>
          </a:prstGeom>
        </p:spPr>
        <p:txBody>
          <a:bodyPr/>
          <a:lstStyle>
            <a:lvl1pPr marL="4953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1pPr>
            <a:lvl2pPr marL="9906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2pPr>
            <a:lvl3pPr marL="14859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3pPr>
            <a:lvl4pPr marL="19812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4pPr>
            <a:lvl5pPr marL="24765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reen and yellow boat at water’s edge across from the village of Ferragudo, Portugal at duskFishermen boats at sea near village at dusk in Algarve, south of Portugal."/>
          <p:cNvSpPr/>
          <p:nvPr>
            <p:ph type="pic" sz="half" idx="21"/>
          </p:nvPr>
        </p:nvSpPr>
        <p:spPr>
          <a:xfrm>
            <a:off x="13208000" y="520700"/>
            <a:ext cx="10909968" cy="72771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0" name="Rock formations in the turquoise waters of Algarve, Portugal"/>
          <p:cNvSpPr/>
          <p:nvPr>
            <p:ph type="pic" sz="half" idx="22"/>
          </p:nvPr>
        </p:nvSpPr>
        <p:spPr>
          <a:xfrm>
            <a:off x="13208000" y="6146800"/>
            <a:ext cx="10160000" cy="6773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1" name="Lighthouse in Portugal with coastal rock formations in the foreground overlooking the ocean at sunset "/>
          <p:cNvSpPr/>
          <p:nvPr>
            <p:ph type="pic" idx="23"/>
          </p:nvPr>
        </p:nvSpPr>
        <p:spPr>
          <a:xfrm>
            <a:off x="742138" y="-1391145"/>
            <a:ext cx="11855474" cy="17703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952500" y="13004800"/>
            <a:ext cx="22479000" cy="0"/>
          </a:xfrm>
          <a:prstGeom prst="line">
            <a:avLst/>
          </a:prstGeom>
          <a:ln w="762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Line"/>
          <p:cNvSpPr/>
          <p:nvPr/>
        </p:nvSpPr>
        <p:spPr>
          <a:xfrm>
            <a:off x="952500" y="7112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952500" y="1384300"/>
            <a:ext cx="22479000" cy="10947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Title Text"/>
          <p:cNvSpPr txBox="1"/>
          <p:nvPr>
            <p:ph type="title"/>
          </p:nvPr>
        </p:nvSpPr>
        <p:spPr>
          <a:xfrm>
            <a:off x="952500" y="838200"/>
            <a:ext cx="22479000" cy="267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22923500" y="12319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1pPr>
      <a:lvl2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2pPr>
      <a:lvl3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3pPr>
      <a:lvl4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4pPr>
      <a:lvl5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5pPr>
      <a:lvl6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6pPr>
      <a:lvl7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7pPr>
      <a:lvl8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8pPr>
      <a:lvl9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9pPr>
    </p:titleStyle>
    <p:bodyStyle>
      <a:lvl1pPr marL="571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1pPr>
      <a:lvl2pPr marL="1143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2pPr>
      <a:lvl3pPr marL="1714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3pPr>
      <a:lvl4pPr marL="2286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4pPr>
      <a:lvl5pPr marL="2857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5pPr>
      <a:lvl6pPr marL="3429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6pPr>
      <a:lvl7pPr marL="4000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7pPr>
      <a:lvl8pPr marL="4572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8pPr>
      <a:lvl9pPr marL="5143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主題：「得了不能震動的國」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7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12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主題：「得了不能震動的國」</a:t>
            </a: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7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12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經文：希 12:26-29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5" name="19:11 到第三天要預備好了、因為第三天耶和華要在眾百姓眼前降臨在西乃山上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>
                <a:latin typeface="SimSun"/>
                <a:ea typeface="SimSun"/>
                <a:cs typeface="SimSun"/>
                <a:sym typeface="SimSun"/>
              </a:rPr>
              <a:t>19:11 </a:t>
            </a:r>
            <a:r>
              <a:rPr>
                <a:solidFill>
                  <a:srgbClr val="FF2600"/>
                </a:solidFill>
                <a:latin typeface="SimSun"/>
                <a:ea typeface="SimSun"/>
                <a:cs typeface="SimSun"/>
                <a:sym typeface="SimSun"/>
              </a:rPr>
              <a:t>到第三天要預備好了、因為第三天耶和華要在眾百姓眼前降臨在西乃山上。</a:t>
            </a:r>
            <a:endParaRPr>
              <a:latin typeface="SimSun"/>
              <a:ea typeface="SimSun"/>
              <a:cs typeface="SimSun"/>
              <a:sym typeface="SimSun"/>
            </a:endParaR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>
                <a:latin typeface="SimSun"/>
                <a:ea typeface="SimSun"/>
                <a:cs typeface="SimSun"/>
                <a:sym typeface="SimSun"/>
              </a:rPr>
              <a:t>19:12 </a:t>
            </a:r>
            <a:r>
              <a:rPr>
                <a:solidFill>
                  <a:srgbClr val="FF2600"/>
                </a:solidFill>
                <a:latin typeface="SimSun"/>
                <a:ea typeface="SimSun"/>
                <a:cs typeface="SimSun"/>
                <a:sym typeface="SimSun"/>
              </a:rPr>
              <a:t>你要在山的四圍給百姓定界限、說、你們當謹慎、不可上山去、也不可摸山的邊界、凡摸這山的、必要治死他</a:t>
            </a:r>
            <a:r>
              <a:rPr>
                <a:latin typeface="SimSun"/>
                <a:ea typeface="SimSun"/>
                <a:cs typeface="SimSun"/>
                <a:sym typeface="SimSun"/>
              </a:rP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出 19:16 到了第三天早晨、在山上有雷轟、閃電、和密雲．並且角聲甚大．營中的百姓盡都發顫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310895">
              <a:lnSpc>
                <a:spcPct val="120000"/>
              </a:lnSpc>
              <a:spcBef>
                <a:spcPts val="0"/>
              </a:spcBef>
              <a:buSzTx/>
              <a:buNone/>
              <a:defRPr sz="816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出 19:16 </a:t>
            </a:r>
            <a:r>
              <a:rPr>
                <a:solidFill>
                  <a:srgbClr val="FF2600"/>
                </a:solidFill>
              </a:rPr>
              <a:t>到了第三天早晨、在山上有雷轟、閃電、和密雲．並且角聲甚大．營中的百姓盡都發顫</a:t>
            </a:r>
            <a:r>
              <a:t>。</a:t>
            </a:r>
          </a:p>
          <a:p>
            <a:pPr marL="0" indent="0" defTabSz="310895">
              <a:lnSpc>
                <a:spcPct val="120000"/>
              </a:lnSpc>
              <a:spcBef>
                <a:spcPts val="0"/>
              </a:spcBef>
              <a:buSzTx/>
              <a:buNone/>
              <a:defRPr sz="816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19:17 </a:t>
            </a:r>
            <a:r>
              <a:rPr>
                <a:solidFill>
                  <a:srgbClr val="FF2600"/>
                </a:solidFill>
              </a:rPr>
              <a:t>摩西率領百姓出營迎接　神、都站在山下</a:t>
            </a:r>
            <a:r>
              <a:t>。</a:t>
            </a:r>
          </a:p>
          <a:p>
            <a:pPr marL="0" indent="0" defTabSz="310895">
              <a:lnSpc>
                <a:spcPct val="120000"/>
              </a:lnSpc>
              <a:spcBef>
                <a:spcPts val="0"/>
              </a:spcBef>
              <a:buSzTx/>
              <a:buNone/>
              <a:defRPr sz="816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19:18 </a:t>
            </a:r>
            <a:r>
              <a:rPr>
                <a:solidFill>
                  <a:srgbClr val="FF2600"/>
                </a:solidFill>
              </a:rPr>
              <a:t>西乃全山冒煙、因為耶和華在火中降於山上、山的煙氣上騰、如燒窰一般．遍山大大的震動。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啟 6:12 揭開第六印的時候、我又看見地大震動．日頭變黑像毛布、滿月變紅像血．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啟 6:12 揭開第六印的時候、</a:t>
            </a:r>
            <a:r>
              <a:rPr>
                <a:solidFill>
                  <a:srgbClr val="FF2600"/>
                </a:solidFill>
              </a:rPr>
              <a:t>我又看見地大震動．日頭變黑像毛布、滿月變紅像血</a:t>
            </a:r>
            <a:r>
              <a:t>．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6:13 </a:t>
            </a:r>
            <a:r>
              <a:rPr>
                <a:solidFill>
                  <a:srgbClr val="FF2600"/>
                </a:solidFill>
              </a:rPr>
              <a:t>天上的星辰墜落於地、如同無花果樹被大風搖動、落下未熟的果子一樣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6:14 </a:t>
            </a:r>
            <a:r>
              <a:rPr>
                <a:solidFill>
                  <a:srgbClr val="FF2600"/>
                </a:solidFill>
              </a:rPr>
              <a:t>天就挪移、好像書卷被捲起來．山嶺海島都被挪移離開本位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2. 不能震動的國度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3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不能震動的國</a:t>
            </a:r>
            <a:r>
              <a:t>度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5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12:27 </a:t>
            </a:r>
            <a:r>
              <a:t>這再一次的話、</a:t>
            </a:r>
            <a:r>
              <a:rPr>
                <a:solidFill>
                  <a:srgbClr val="FF2600"/>
                </a:solidFill>
              </a:rPr>
              <a:t>是指明被震動的、就是受造之物、都要挪去</a:t>
            </a:r>
            <a:r>
              <a:t>、</a:t>
            </a:r>
            <a:r>
              <a:rPr>
                <a:solidFill>
                  <a:srgbClr val="0433FF"/>
                </a:solidFill>
              </a:rPr>
              <a:t>使那不被震動的常存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5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12:28 </a:t>
            </a:r>
            <a:r>
              <a:rPr>
                <a:solidFill>
                  <a:srgbClr val="0433FF"/>
                </a:solidFill>
              </a:rPr>
              <a:t>所以我們既得了不能震動的國</a:t>
            </a:r>
            <a:r>
              <a:t>、就當感恩、照　神所喜悅的、用虔誠敬畏的心事奉　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7" name="基督永恆的國度：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06908">
              <a:lnSpc>
                <a:spcPct val="120000"/>
              </a:lnSpc>
              <a:spcBef>
                <a:spcPts val="0"/>
              </a:spcBef>
              <a:buSzTx/>
              <a:buNone/>
              <a:defRPr sz="9167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基督永恆的國度：</a:t>
            </a:r>
          </a:p>
          <a:p>
            <a:pPr marL="0" indent="0" defTabSz="406908">
              <a:lnSpc>
                <a:spcPct val="120000"/>
              </a:lnSpc>
              <a:spcBef>
                <a:spcPts val="0"/>
              </a:spcBef>
              <a:buSzTx/>
              <a:buNone/>
              <a:defRPr sz="302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06908">
              <a:lnSpc>
                <a:spcPct val="120000"/>
              </a:lnSpc>
              <a:spcBef>
                <a:spcPts val="0"/>
              </a:spcBef>
              <a:buSzTx/>
              <a:buNone/>
              <a:defRPr sz="836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但 7:13 我在夜間的異象中觀看、</a:t>
            </a:r>
            <a:r>
              <a:rPr>
                <a:solidFill>
                  <a:srgbClr val="FF2600"/>
                </a:solidFill>
              </a:rPr>
              <a:t>見有一位像人子的、駕著天雲而來</a:t>
            </a:r>
            <a:r>
              <a:t>、被領到亙古常在者面前、</a:t>
            </a:r>
          </a:p>
          <a:p>
            <a:pPr marL="0" indent="0" defTabSz="406908">
              <a:lnSpc>
                <a:spcPct val="120000"/>
              </a:lnSpc>
              <a:spcBef>
                <a:spcPts val="0"/>
              </a:spcBef>
              <a:buSzTx/>
              <a:buNone/>
              <a:defRPr sz="836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7:14 </a:t>
            </a:r>
            <a:r>
              <a:rPr>
                <a:solidFill>
                  <a:srgbClr val="FF2600"/>
                </a:solidFill>
              </a:rPr>
              <a:t>得了權柄、榮耀、國度、使各方各國各族的人都事奉他．他的權柄是永遠的、不能廢去、他的國必不敗壞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但 2:32-33 這像的頭是精金的、胸膛和膀臂是銀的、肚腹和腰是銅的、腿是鐵的、腳是半鐵半泥的．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771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但 2:32-33 </a:t>
            </a:r>
            <a:r>
              <a:rPr>
                <a:solidFill>
                  <a:srgbClr val="FF2600"/>
                </a:solidFill>
              </a:rPr>
              <a:t>這像的頭是精金的、胸膛和膀臂是銀的、肚腹和腰是銅的</a:t>
            </a:r>
            <a:r>
              <a:t>、</a:t>
            </a:r>
            <a:r>
              <a:rPr>
                <a:solidFill>
                  <a:srgbClr val="FF2600"/>
                </a:solidFill>
              </a:rPr>
              <a:t>腿是鐵的、腳是半鐵半泥的</a:t>
            </a:r>
            <a:r>
              <a:t>．</a:t>
            </a:r>
          </a:p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771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2:34 你觀看、</a:t>
            </a:r>
            <a:r>
              <a:rPr>
                <a:solidFill>
                  <a:srgbClr val="0433FF"/>
                </a:solidFill>
              </a:rPr>
              <a:t>見有一塊非人手鑿出來的石頭、打在這像半鐵半泥的腳上、把腳砸碎</a:t>
            </a:r>
            <a:r>
              <a:t>、</a:t>
            </a:r>
          </a:p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771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2:35 於是金、銀、銅、鐵、泥、都一同砸得粉碎、成如夏天禾場上的糠秕、被風吹散、無處可尋．</a:t>
            </a:r>
            <a:r>
              <a:rPr>
                <a:solidFill>
                  <a:srgbClr val="0433FF"/>
                </a:solidFill>
              </a:rPr>
              <a:t>打碎這像的石頭、變成一座大山、充滿天下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撒下 7:16 你的家和你的國、必在我〔原文作你〕面前永遠堅立．你的國位也必堅定、直到永遠。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撒下 7:16 </a:t>
            </a:r>
            <a:r>
              <a:rPr>
                <a:solidFill>
                  <a:srgbClr val="FF2600"/>
                </a:solidFill>
              </a:rPr>
              <a:t>你的家和你的國、必在我〔原文作你〕面前永遠堅立．你的國位也必堅定、直到永遠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可 1:14 約翰下監以後、耶穌來到加利利、宣傳 神的福音、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可 1:14 約翰下監以後、耶穌來到加利利、宣傳　神的福音、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1:15 說、日期滿了、　</a:t>
            </a:r>
            <a:r>
              <a:rPr>
                <a:solidFill>
                  <a:srgbClr val="FF2600"/>
                </a:solidFill>
              </a:rPr>
              <a:t>神的國近了．你們當悔改、信福音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使 28:30 保羅在自己所租的房子裡、住了足足兩年。凡來見他的人、他全都接待、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使 28:30 保羅在自己所租的房子裡、住了足足兩年。凡來見他的人、他全都接待、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28:31 </a:t>
            </a:r>
            <a:r>
              <a:rPr>
                <a:solidFill>
                  <a:srgbClr val="FF2600"/>
                </a:solidFill>
              </a:rPr>
              <a:t>放膽傳講　神國的道、將主耶穌基督的事教導人、並沒有人禁止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林前 15:24 再後末期到了、那時、基督既將一切執政的、掌權的、有能的、都毀滅了、就把國交與父 神。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林前 15:24 </a:t>
            </a:r>
            <a:r>
              <a:rPr>
                <a:solidFill>
                  <a:srgbClr val="FF2600"/>
                </a:solidFill>
              </a:rPr>
              <a:t>再後末期到了、那時、基督既將一切執政的、掌權的、有能的、都毀滅了、就把國交與父　神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希 12:26 當時他的聲音震動了地．但如今他應許說、『再一次我不單要震動地、還要震動天。』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</a:t>
            </a:r>
            <a:r>
              <a:t>12:26 </a:t>
            </a:r>
            <a:r>
              <a:t>當時他的聲音震動了地．但如今他應許說、『再一次我不單要震動地、還要震動天。』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12:27 </a:t>
            </a:r>
            <a:r>
              <a:t>這再一次的話、是指明被震動的、就是受造之物、都要挪去、使那不被震動的常存。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5" name="啟 11:15 第七位天使吹號、天上就有大聲音說、世上的國、成了我主和主基督的國．他要作王、直到永永遠遠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啟 11:15 第七位天使吹號、</a:t>
            </a:r>
            <a:r>
              <a:rPr>
                <a:solidFill>
                  <a:srgbClr val="FF2600"/>
                </a:solidFill>
              </a:rPr>
              <a:t>天上就有大聲音說、世上的國、成了我主和主基督的國．他要作王、直到永永遠遠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11:16 在　神面前、坐在自己位上的二十四位長老、就面伏於地敬拜　神、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18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8659" y="540590"/>
            <a:ext cx="24181472" cy="126348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19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5715" y="83528"/>
            <a:ext cx="19392570" cy="135489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6" name="3. 用虔誠敬畏的心事奉神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用虔誠敬畏的心事奉神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12:28 </a:t>
            </a:r>
            <a:r>
              <a:rPr>
                <a:solidFill>
                  <a:srgbClr val="FF2600"/>
                </a:solidFill>
              </a:rPr>
              <a:t>所以我們既得了不能震動的國</a:t>
            </a:r>
            <a:r>
              <a:rPr>
                <a:solidFill>
                  <a:srgbClr val="0433FF"/>
                </a:solidFill>
              </a:rPr>
              <a:t>、就當感恩、照　神所喜悅的、用虔誠敬畏的心事奉　神。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12:29 </a:t>
            </a:r>
            <a:r>
              <a:rPr>
                <a:solidFill>
                  <a:srgbClr val="0433FF"/>
                </a:solidFill>
              </a:rPr>
              <a:t>因為我們的　神乃是烈火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啟 20:4 我又看見幾個寶座、也有坐在上面的、並有審判的權柄賜給他們．我又看見那些因為給耶穌作見證、並為 神之道被斬者的靈魂、和那沒有拜過獸與獸像、也沒有在額上和手上受過他印記之人的靈魂．他們都復活了、與基督一同作王一千年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啟 20:4 我又看見幾個寶座、也有坐在上面的、並有審判的權柄賜給他們．</a:t>
            </a:r>
            <a:r>
              <a:rPr>
                <a:solidFill>
                  <a:srgbClr val="FF2600"/>
                </a:solidFill>
              </a:rPr>
              <a:t>我又看見那些因為給耶穌作見證、並為　神之道被斬者的靈魂、和那沒有拜過獸與獸像、也沒有在額上和手上受過他印記之人的靈魂．他們都復活了、</a:t>
            </a:r>
            <a:r>
              <a:rPr>
                <a:solidFill>
                  <a:srgbClr val="0433FF"/>
                </a:solidFill>
              </a:rPr>
              <a:t>與基督一同作王一千年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20:5 這是頭一次的復活。其餘的死人還沒有復活、直等那一千年完了。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202" name="- 完 -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10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13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完 -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12:28 所以我們既得了不能震動的國、就當感恩、照 神所喜悅的、用虔誠敬畏的心事奉 神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12:28 </a:t>
            </a:r>
            <a:r>
              <a:t>所以我們既得了不能震動的國、就當感恩、照　神所喜悅的、用虔誠敬畏的心事奉　神。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12:29 </a:t>
            </a:r>
            <a:r>
              <a:t>因為我們的　神乃是烈火。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「得了不能震動的國」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algn="ctr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「得了不能震動的國」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3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12:28</a:t>
            </a:r>
            <a:r>
              <a:rPr>
                <a:solidFill>
                  <a:srgbClr val="FF2600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所以我們既得了不能震動的國</a:t>
            </a:r>
            <a:r>
              <a:t>、就當感恩、照　神所喜悅的、用虔誠敬畏的心事奉　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13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790" y="-2621021"/>
            <a:ext cx="24488922" cy="189580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卡斯凱迪亞隱沒帶（Cascadia Subduction Zone）"/>
          <p:cNvSpPr txBox="1"/>
          <p:nvPr>
            <p:ph type="title"/>
          </p:nvPr>
        </p:nvSpPr>
        <p:spPr>
          <a:xfrm>
            <a:off x="952500" y="316037"/>
            <a:ext cx="22479000" cy="1282701"/>
          </a:xfrm>
          <a:prstGeom prst="rect">
            <a:avLst/>
          </a:prstGeom>
        </p:spPr>
        <p:txBody>
          <a:bodyPr/>
          <a:lstStyle>
            <a:lvl1pPr algn="ctr">
              <a:defRPr sz="5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卡斯凱迪亞隱沒帶（Cascadia Subduction Zone）</a:t>
            </a:r>
          </a:p>
        </p:txBody>
      </p:sp>
      <p:sp>
        <p:nvSpPr>
          <p:cNvPr id="14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14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53362" y="1462080"/>
            <a:ext cx="20975697" cy="129350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希 12:28 所以我們既得了不能震動的國、就當感恩、照 神所喜悅的、用虔誠敬畏的心事奉 神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2627">
              <a:lnSpc>
                <a:spcPct val="120000"/>
              </a:lnSpc>
              <a:spcBef>
                <a:spcPts val="0"/>
              </a:spcBef>
              <a:buSzTx/>
              <a:buNone/>
              <a:defRPr sz="891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12:28</a:t>
            </a:r>
            <a:r>
              <a:rPr>
                <a:solidFill>
                  <a:srgbClr val="FF2600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所以我們既得了不能震動的國</a:t>
            </a:r>
            <a:r>
              <a:t>、就當感恩、照　神所喜悅的、用虔誠敬畏的心事奉　神。</a:t>
            </a:r>
          </a:p>
          <a:p>
            <a:pPr marL="0" indent="0" defTabSz="452627">
              <a:lnSpc>
                <a:spcPct val="120000"/>
              </a:lnSpc>
              <a:spcBef>
                <a:spcPts val="0"/>
              </a:spcBef>
              <a:buSzTx/>
              <a:buNone/>
              <a:defRPr sz="69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2627">
              <a:lnSpc>
                <a:spcPct val="120000"/>
              </a:lnSpc>
              <a:spcBef>
                <a:spcPts val="0"/>
              </a:spcBef>
              <a:buSzTx/>
              <a:buNone/>
              <a:defRPr sz="891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11:16 </a:t>
            </a:r>
            <a:r>
              <a:rPr>
                <a:solidFill>
                  <a:srgbClr val="FF2600"/>
                </a:solidFill>
              </a:rPr>
              <a:t>他們卻羨慕一個更美的家鄉</a:t>
            </a:r>
            <a:r>
              <a:t>、就是在天上的．所以　神被稱為他們的　神、並不以為恥．</a:t>
            </a:r>
            <a:r>
              <a:rPr>
                <a:solidFill>
                  <a:srgbClr val="FF2600"/>
                </a:solidFill>
              </a:rPr>
              <a:t>因為他已經給他們預備了一座城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(一) 天地要被震動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1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(一) 天地要被震動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</a:t>
            </a:r>
            <a:r>
              <a:t>12:26 </a:t>
            </a:r>
            <a:r>
              <a:rPr>
                <a:solidFill>
                  <a:srgbClr val="FF2600"/>
                </a:solidFill>
              </a:rPr>
              <a:t>當時他的聲音震動了地</a:t>
            </a:r>
            <a:r>
              <a:t>．但如今他應許說、『再一次我不單要震動地、還要震動天。』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出 19:5 如今你們若實在聽從我的話、遵守我的約、就要在萬民中作屬我的子民、因為全地都是我的．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>
                <a:latin typeface="SimSun"/>
                <a:ea typeface="SimSun"/>
                <a:cs typeface="SimSun"/>
                <a:sym typeface="SimSun"/>
              </a:rPr>
              <a:t>出 19:5 如今你們若實在聽從我的話、</a:t>
            </a:r>
            <a:r>
              <a:rPr>
                <a:solidFill>
                  <a:srgbClr val="FF2600"/>
                </a:solidFill>
                <a:latin typeface="SimSun"/>
                <a:ea typeface="SimSun"/>
                <a:cs typeface="SimSun"/>
                <a:sym typeface="SimSun"/>
              </a:rPr>
              <a:t>遵守我的約、就要在萬民中作屬我的子民、因為全地都是我的</a:t>
            </a:r>
            <a:r>
              <a:rPr>
                <a:latin typeface="SimSun"/>
                <a:ea typeface="SimSun"/>
                <a:cs typeface="SimSun"/>
                <a:sym typeface="SimSun"/>
              </a:rPr>
              <a:t>．</a:t>
            </a:r>
            <a:endParaRPr>
              <a:latin typeface="SimSun"/>
              <a:ea typeface="SimSun"/>
              <a:cs typeface="SimSun"/>
              <a:sym typeface="SimSun"/>
            </a:endParaR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>
                <a:latin typeface="SimSun"/>
                <a:ea typeface="SimSun"/>
                <a:cs typeface="SimSun"/>
                <a:sym typeface="SimSun"/>
              </a:rPr>
              <a:t>19:6 </a:t>
            </a:r>
            <a:r>
              <a:rPr>
                <a:solidFill>
                  <a:srgbClr val="FF2600"/>
                </a:solidFill>
                <a:latin typeface="SimSun"/>
                <a:ea typeface="SimSun"/>
                <a:cs typeface="SimSun"/>
                <a:sym typeface="SimSun"/>
              </a:rPr>
              <a:t>你們要歸我作祭司的國度、為聖潔的國民</a:t>
            </a:r>
            <a:r>
              <a:rPr>
                <a:latin typeface="SimSun"/>
                <a:ea typeface="SimSun"/>
                <a:cs typeface="SimSun"/>
                <a:sym typeface="SimSun"/>
              </a:rPr>
              <a:t>．這些話你要告訴以色列人。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3.png"/></Relationships>

</file>

<file path=ppt/theme/theme1.xml><?xml version="1.0" encoding="utf-8"?>
<a:theme xmlns:a="http://schemas.openxmlformats.org/drawingml/2006/main" xmlns:r="http://schemas.openxmlformats.org/officeDocument/2006/relationships" name="New_Template3">
  <a:themeElements>
    <a:clrScheme name="New_Template3">
      <a:dk1>
        <a:srgbClr val="606060"/>
      </a:dk1>
      <a:lt1>
        <a:srgbClr val="006060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3">
  <a:themeElements>
    <a:clrScheme name="New_Template3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