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40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C7E3AA7-3C28-4E33-AF7D-47EBE2E91E09}" type="datetimeFigureOut">
              <a:rPr lang="en-CA" smtClean="0"/>
              <a:t>2023-11-19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543800" cy="3086199"/>
          </a:xfrm>
        </p:spPr>
        <p:txBody>
          <a:bodyPr/>
          <a:lstStyle/>
          <a:p>
            <a:pPr lvl="8" algn="l" rtl="0">
              <a:spcBef>
                <a:spcPct val="0"/>
              </a:spcBef>
            </a:pP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r>
              <a:rPr lang="zh-CN" altLang="en-US" sz="4800" b="1" dirty="0">
                <a:latin typeface="+mj-ea"/>
                <a:ea typeface="+mj-ea"/>
              </a:rPr>
              <a:t>首要的诫命</a:t>
            </a:r>
            <a:br>
              <a:rPr lang="en-US" altLang="zh-CN" sz="4800" b="1" dirty="0">
                <a:latin typeface="+mj-ea"/>
                <a:ea typeface="+mj-ea"/>
              </a:rPr>
            </a:br>
            <a:r>
              <a:rPr lang="en-US" altLang="zh-CN" sz="2800" b="1" dirty="0">
                <a:latin typeface="+mj-ea"/>
                <a:ea typeface="+mj-ea"/>
              </a:rPr>
              <a:t>【</a:t>
            </a:r>
            <a:r>
              <a:rPr lang="zh-CN" altLang="en-US" sz="2800" dirty="0">
                <a:latin typeface="+mn-ea"/>
              </a:rPr>
              <a:t>馬太福音</a:t>
            </a:r>
            <a:r>
              <a:rPr lang="en-US" altLang="zh-CN" sz="2800" dirty="0">
                <a:latin typeface="+mn-ea"/>
              </a:rPr>
              <a:t>】22</a:t>
            </a:r>
            <a:r>
              <a:rPr lang="zh-CN" altLang="en-US" sz="2800" dirty="0">
                <a:latin typeface="+mn-ea"/>
              </a:rPr>
              <a:t>：</a:t>
            </a:r>
            <a:r>
              <a:rPr lang="en-CA" altLang="zh-CN" sz="2800" dirty="0">
                <a:latin typeface="+mn-ea"/>
              </a:rPr>
              <a:t>34-40</a:t>
            </a:r>
            <a:endParaRPr lang="en-CA" sz="4800" b="1" dirty="0"/>
          </a:p>
        </p:txBody>
      </p:sp>
    </p:spTree>
    <p:extLst>
      <p:ext uri="{BB962C8B-B14F-4D97-AF65-F5344CB8AC3E}">
        <p14:creationId xmlns:p14="http://schemas.microsoft.com/office/powerpoint/2010/main" val="1096479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931224" cy="5184576"/>
          </a:xfrm>
        </p:spPr>
        <p:txBody>
          <a:bodyPr>
            <a:noAutofit/>
          </a:bodyPr>
          <a:lstStyle/>
          <a:p>
            <a:pPr marL="228600" indent="0">
              <a:lnSpc>
                <a:spcPct val="115000"/>
              </a:lnSpc>
              <a:buNone/>
            </a:pP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我赐给你们一条新命令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乃是叫你们彼此相爱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zh-C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我怎样爱你们</a:t>
            </a:r>
            <a:r>
              <a:rPr lang="zh-CN" alt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你们也要怎样相爱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en-CA" sz="24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你们若有彼此相爱的心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CA" sz="24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众人因此就认出你们是我的门徒了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。（约 13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34-35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endParaRPr lang="en-CA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286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弟兄们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你们蒙召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是要得自由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只是不可将你们的自由当作放纵情欲的机会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总要用爱心互相服事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en-CA" sz="2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因为全律法都包在</a:t>
            </a:r>
            <a:r>
              <a:rPr lang="zh-CN" alt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en-CA" sz="2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爱人如己</a:t>
            </a:r>
            <a:r>
              <a:rPr lang="zh-CN" alt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CA" sz="2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这一句话之内了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。。。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。。。</a:t>
            </a:r>
            <a:r>
              <a:rPr lang="en-CA" sz="24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你们各人的重担要互相担当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CA" sz="24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如此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CA" sz="2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就完全了基督的律法</a:t>
            </a:r>
            <a:r>
              <a:rPr lang="zh-CN" alt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（加 5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13-14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0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solidFill>
                <a:srgbClr val="000000"/>
              </a:solidFill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3238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r>
              <a:rPr lang="zh-CN" altLang="en-US" sz="2800" b="1" dirty="0">
                <a:latin typeface="+mj-ea"/>
              </a:rPr>
              <a:t>摘自贾若梅（</a:t>
            </a:r>
            <a:r>
              <a:rPr lang="en-CA" altLang="zh-CN" sz="2800" b="1" dirty="0">
                <a:latin typeface="+mj-ea"/>
              </a:rPr>
              <a:t>Amy Carmichael</a:t>
            </a:r>
            <a:r>
              <a:rPr lang="zh-CN" altLang="en-US" sz="2800" b="1" dirty="0">
                <a:latin typeface="+mj-ea"/>
              </a:rPr>
              <a:t>）所写的书</a:t>
            </a:r>
            <a:r>
              <a:rPr lang="en-US" altLang="zh-CN" sz="2800" b="1" dirty="0">
                <a:latin typeface="+mj-ea"/>
              </a:rPr>
              <a:t>【</a:t>
            </a:r>
            <a:r>
              <a:rPr lang="zh-CN" altLang="en-US" sz="2800" b="1" dirty="0">
                <a:latin typeface="+mj-ea"/>
              </a:rPr>
              <a:t>若</a:t>
            </a:r>
            <a:r>
              <a:rPr lang="en-US" altLang="zh-CN" sz="2800" b="1" dirty="0">
                <a:latin typeface="+mj-ea"/>
              </a:rPr>
              <a:t>】</a:t>
            </a:r>
            <a:endParaRPr lang="en-US" sz="28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931224" cy="5184576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zh-TW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若我在遇到麻煩事的時候，</a:t>
            </a:r>
            <a:r>
              <a:rPr lang="zh-TW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不想到救主的痛心</a:t>
            </a:r>
            <a:r>
              <a:rPr lang="zh-CN" altLang="en-US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TW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遠多於想到自己的憂慮，</a:t>
            </a:r>
            <a:r>
              <a:rPr lang="zh-TW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那我就還是絲毫不懂加略山的愛</a:t>
            </a:r>
            <a:r>
              <a:rPr lang="zh-TW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endParaRPr lang="en-CA" altLang="zh-TW" sz="2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 algn="l">
              <a:buNone/>
            </a:pPr>
            <a:endParaRPr lang="en-CA" altLang="zh-TW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 algn="l">
              <a:buNone/>
            </a:pPr>
            <a:r>
              <a:rPr lang="zh-TW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若我為了那些我必須負責之靈魂的益處，而受到責備和誤解，就因此心煩意亂；若我不能委身於這件事上，並保持平靜緘默，</a:t>
            </a:r>
            <a:r>
              <a:rPr lang="zh-TW" sz="24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單單思想客西馬尼園和十字架</a:t>
            </a:r>
            <a:r>
              <a:rPr lang="zh-TW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TW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那我就還是絲毫不懂加略山的愛</a:t>
            </a:r>
            <a:r>
              <a:rPr lang="zh-TW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endParaRPr lang="en-CA" altLang="zh-TW" sz="2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0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solidFill>
                <a:srgbClr val="000000"/>
              </a:solidFill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2882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94122"/>
          </a:xfrm>
        </p:spPr>
        <p:txBody>
          <a:bodyPr/>
          <a:lstStyle/>
          <a:p>
            <a:r>
              <a:rPr lang="zh-CN" altLang="en-US" sz="3200" b="1" dirty="0">
                <a:latin typeface="+mj-ea"/>
              </a:rPr>
              <a:t>馬太福音 </a:t>
            </a:r>
            <a:r>
              <a:rPr lang="en-CA" altLang="zh-CN" sz="3200" b="1" dirty="0">
                <a:latin typeface="+mj-ea"/>
              </a:rPr>
              <a:t>22</a:t>
            </a:r>
            <a:r>
              <a:rPr lang="zh-CN" altLang="en-US" sz="3200" b="1" dirty="0">
                <a:latin typeface="+mj-ea"/>
              </a:rPr>
              <a:t>：</a:t>
            </a:r>
            <a:r>
              <a:rPr lang="en-CA" altLang="zh-CN" sz="3200" b="1" dirty="0">
                <a:latin typeface="+mj-ea"/>
              </a:rPr>
              <a:t>34-40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7620000" cy="504056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22</a:t>
            </a:r>
            <a:r>
              <a:rPr lang="en-CA" altLang="zh-CN" sz="2400" b="1" dirty="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lang="en-CA" alt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34 </a:t>
            </a:r>
            <a:r>
              <a:rPr 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法利赛人听见耶稣堵住了撒都该人的口，他们就聚</a:t>
            </a:r>
            <a:r>
              <a:rPr 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集</a:t>
            </a:r>
            <a:r>
              <a:rPr lang="zh-CN" altLang="en-US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。</a:t>
            </a:r>
            <a:endParaRPr lang="en-CA" altLang="zh-CN" sz="2400" b="1" dirty="0">
              <a:solidFill>
                <a:srgbClr val="000000"/>
              </a:solidFill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22:35 </a:t>
            </a:r>
            <a:r>
              <a:rPr 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内中有一个人是律法师，要试探耶稣，就问他</a:t>
            </a:r>
            <a:r>
              <a:rPr 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说</a:t>
            </a:r>
            <a:r>
              <a:rPr lang="zh-CN" sz="2400" b="1" dirty="0">
                <a:solidFill>
                  <a:srgbClr val="000000"/>
                </a:solidFill>
                <a:effectLst/>
                <a:ea typeface="SimSun" panose="02010600030101010101" pitchFamily="2" charset="-122"/>
                <a:cs typeface="PMingLiU" panose="02020500000000000000" pitchFamily="18" charset="-120"/>
              </a:rPr>
              <a:t>：</a:t>
            </a:r>
            <a:endParaRPr lang="en-CA" altLang="zh-CN" sz="2400" b="1" dirty="0">
              <a:solidFill>
                <a:srgbClr val="000000"/>
              </a:solidFill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22:36 </a:t>
            </a:r>
            <a:r>
              <a:rPr 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“夫子，律法上的诫命，哪一条是最大的</a:t>
            </a:r>
            <a:r>
              <a:rPr 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呢</a:t>
            </a:r>
            <a:r>
              <a:rPr lang="zh-CN" sz="2400" b="1" dirty="0">
                <a:solidFill>
                  <a:srgbClr val="000000"/>
                </a:solidFill>
                <a:effectLst/>
                <a:ea typeface="SimSun" panose="02010600030101010101" pitchFamily="2" charset="-122"/>
                <a:cs typeface="PMingLiU" panose="02020500000000000000" pitchFamily="18" charset="-120"/>
              </a:rPr>
              <a:t>？”</a:t>
            </a:r>
            <a:endParaRPr lang="en-CA" altLang="zh-CN" sz="2400" b="1" dirty="0">
              <a:solidFill>
                <a:srgbClr val="000000"/>
              </a:solidFill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22:37 </a:t>
            </a:r>
            <a:r>
              <a:rPr 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耶稣对他说：“‘你要尽心、尽性、尽意</a:t>
            </a:r>
            <a:r>
              <a:rPr lang="zh-CN" alt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爱主</a:t>
            </a:r>
            <a:r>
              <a:rPr 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你的</a:t>
            </a:r>
            <a:r>
              <a:rPr 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神</a:t>
            </a:r>
            <a:r>
              <a:rPr lang="zh-CN" sz="2400" b="1" dirty="0">
                <a:solidFill>
                  <a:srgbClr val="000000"/>
                </a:solidFill>
                <a:effectLst/>
                <a:ea typeface="SimSun" panose="02010600030101010101" pitchFamily="2" charset="-122"/>
                <a:cs typeface="PMingLiU" panose="02020500000000000000" pitchFamily="18" charset="-120"/>
              </a:rPr>
              <a:t>’。</a:t>
            </a:r>
            <a:endParaRPr lang="en-CA" altLang="zh-CN" sz="2400" b="1" dirty="0">
              <a:solidFill>
                <a:srgbClr val="000000"/>
              </a:solidFill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22:38 </a:t>
            </a:r>
            <a:r>
              <a:rPr 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这是诫命中的第一，且是最大的。</a:t>
            </a:r>
            <a:endParaRPr lang="en-CA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22:39 </a:t>
            </a:r>
            <a:r>
              <a:rPr 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其次也相仿，就是‘要</a:t>
            </a:r>
            <a:r>
              <a:rPr lang="zh-C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爱人如己</a:t>
            </a:r>
            <a:r>
              <a:rPr 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’。</a:t>
            </a:r>
            <a:endParaRPr lang="en-CA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22:40 </a:t>
            </a:r>
            <a:r>
              <a:rPr lang="zh-C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这两条诫命是律法和先知一切道理的总纲。</a:t>
            </a:r>
            <a:r>
              <a:rPr 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  <a:endParaRPr lang="en-CA" sz="24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08670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50106"/>
          </a:xfrm>
        </p:spPr>
        <p:txBody>
          <a:bodyPr/>
          <a:lstStyle/>
          <a:p>
            <a:r>
              <a:rPr lang="zh-CN" altLang="en-US" sz="3200" b="1" dirty="0">
                <a:latin typeface="+mj-ea"/>
              </a:rPr>
              <a:t>什么是“爱”？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931224" cy="525658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新约圣经中“爱”（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Agape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）这个字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，以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动词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、名词、形容词形式分别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出现了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146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次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113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次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62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次。</a:t>
            </a:r>
            <a:endParaRPr lang="en-CA" altLang="zh-CN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圣经里面讲到的“爱”不是我们一般理解的人类情感，是超越我们所能理解的。是指向神的爱，是神圣的，有永恒的意义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有委身在盟约的关系里的意思。</a:t>
            </a:r>
            <a:endParaRPr lang="en-CA" altLang="zh-CN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在新约里面，因着主耶稣基督成就了救恩，更新了“爱”这个字的意思，将它深化为完全牺牲、自我掏空的舍己。</a:t>
            </a:r>
            <a:endParaRPr lang="en-CA" altLang="zh-CN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1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神差他独生子到世间来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使我们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藉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着他得生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神爱我们的心在此就显明了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不是我们爱神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乃是神爱我们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差他的儿子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为我们的罪作了挽回祭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这就是爱了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。（约翰一书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9-10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solidFill>
                <a:srgbClr val="000000"/>
              </a:solidFill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0709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r>
              <a:rPr lang="zh-CN" altLang="en-US" sz="3200" b="1" dirty="0">
                <a:latin typeface="+mj-ea"/>
              </a:rPr>
              <a:t>“爱主”源于“主爱我们”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7931224" cy="504056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既知道人称义不是因行律法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乃是因信耶稣基督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连我们也信了基督耶稣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使我们因信基督称义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不因行律法称义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。。。。。。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我已经与基督同钉十字架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现在活着的不再是我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乃是基督在我里面活着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并且我如今在肉身活着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是因信神的儿子而活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他是爱我</a:t>
            </a:r>
            <a:r>
              <a:rPr lang="zh-CN" alt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为我舍己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（加</a:t>
            </a:r>
            <a:r>
              <a:rPr lang="en-CA" alt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alt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16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20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altLang="zh-CN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4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zh-C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原来基督的爱激励我们</a:t>
            </a:r>
            <a:r>
              <a:rPr lang="zh-CN" alt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因我们想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一人既替众人死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众人就都死了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CA" sz="24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并且他替众人死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CA" sz="24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是叫那些活着的人不再为自己活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CA" sz="24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乃为替他们死而复活的主活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。（林后5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14-15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solidFill>
                <a:srgbClr val="000000"/>
              </a:solidFill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7944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r>
              <a:rPr lang="zh-CN" altLang="en-US" sz="3200" b="1" dirty="0">
                <a:latin typeface="+mj-ea"/>
              </a:rPr>
              <a:t>“尽心、</a:t>
            </a:r>
            <a:r>
              <a:rPr lang="zh-CN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尽性、尽意</a:t>
            </a:r>
            <a:r>
              <a:rPr lang="zh-CN" altLang="en-US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爱主”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931224" cy="5184576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“心”（</a:t>
            </a:r>
            <a:r>
              <a:rPr lang="en-CA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heart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在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新约出现</a:t>
            </a:r>
            <a:r>
              <a:rPr lang="en-CA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156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次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字面上：心脏，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指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人身体的器官，维系人的生命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但在希腊文中，它的象征意义更为重要。“心”在情感上，能体验人的喜怒哀乐，</a:t>
            </a:r>
            <a:r>
              <a:rPr lang="zh-CN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令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人有不同的情绪和感受变化。“心”除了指情感上的感受，更包括了思想和意志，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能够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作出判断。</a:t>
            </a:r>
            <a:endParaRPr lang="en-CA" sz="20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0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正面来说，心向神开放，它是我们认识神的所在地，从而推动我们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在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行为和言语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上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遵行神的话。“清</a:t>
            </a:r>
            <a:r>
              <a:rPr lang="zh-CN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心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的人有福了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因为他们必得见　神</a:t>
            </a:r>
            <a:r>
              <a:rPr lang="zh-CN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CA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（太5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“他们彼此说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在路上他和我们说话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给我们讲解圣经的时候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我们的</a:t>
            </a:r>
            <a:r>
              <a:rPr lang="zh-CN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心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岂不是火热的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吗？</a:t>
            </a:r>
            <a:r>
              <a:rPr lang="en-CA" sz="20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他们就立时起身</a:t>
            </a:r>
            <a:r>
              <a:rPr lang="zh-CN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CA" sz="20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回耶路撒冷去</a:t>
            </a:r>
            <a:r>
              <a:rPr lang="en-CA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。。。”（路24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32-33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altLang="zh-CN" sz="20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0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而反面来说，当心不向着神，就会随从“老我”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的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情欲、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魔鬼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的引诱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了。“这百姓用嘴唇尊敬我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心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却远离我</a:t>
            </a:r>
            <a:r>
              <a:rPr lang="en-CA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”（太15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）。“惟独出口的是从</a:t>
            </a:r>
            <a:r>
              <a:rPr lang="zh-CN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心里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发出来的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这才污秽人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en-CA" sz="20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因为从</a:t>
            </a:r>
            <a:r>
              <a:rPr lang="en-CA" sz="20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心里</a:t>
            </a:r>
            <a:r>
              <a:rPr lang="en-CA" sz="20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发出来的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CA" sz="20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有恶念、凶杀、奸淫、苟合、偷盗、妄证、谤讟</a:t>
            </a:r>
            <a:r>
              <a:rPr lang="zh-CN" altLang="en-US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。”</a:t>
            </a:r>
            <a:r>
              <a:rPr lang="en-CA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（太15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18-19</a:t>
            </a:r>
            <a:r>
              <a:rPr lang="zh-CN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sz="20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solidFill>
                <a:srgbClr val="000000"/>
              </a:solidFill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4286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r>
              <a:rPr lang="zh-CN" altLang="en-US" sz="3200" b="1" dirty="0">
                <a:latin typeface="+mj-ea"/>
              </a:rPr>
              <a:t>“尽心、</a:t>
            </a:r>
            <a:r>
              <a:rPr lang="zh-CN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尽性、尽意</a:t>
            </a:r>
            <a:r>
              <a:rPr lang="zh-CN" altLang="en-US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爱主”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931224" cy="5184576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性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”（</a:t>
            </a:r>
            <a:r>
              <a:rPr lang="en-US" altLang="zh-CN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soul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在新约中出现了</a:t>
            </a:r>
            <a:r>
              <a:rPr lang="en-CA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102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次，多翻译为“生命”、“性命”和“灵魂”。多指我们肉身的生命。</a:t>
            </a:r>
            <a:endParaRPr lang="en-CA" altLang="zh-CN" sz="24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人若赚得全世界，赔上自己的</a:t>
            </a:r>
            <a:r>
              <a:rPr lang="zh-CN" altLang="en-US" sz="2400" b="1" dirty="0">
                <a:solidFill>
                  <a:srgbClr val="FF000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生命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，有甚么益处呢？人还能拿甚么换生命呢？</a:t>
            </a:r>
            <a:r>
              <a:rPr lang="en-CA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（太16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26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altLang="zh-CN" sz="24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我却不以</a:t>
            </a:r>
            <a:r>
              <a:rPr lang="zh-CN" altLang="en-US" sz="2400" b="1" dirty="0">
                <a:solidFill>
                  <a:srgbClr val="FF000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性命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为念，也不看为宝贵，只要行完我的路程，成就我从主耶稣所领受的职事，证明神恩惠的福音。</a:t>
            </a:r>
            <a:endParaRPr lang="en-CA" altLang="zh-CN" sz="24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en-CA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（徒 20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24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sz="24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0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solidFill>
                <a:srgbClr val="000000"/>
              </a:solidFill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8039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r>
              <a:rPr lang="zh-CN" altLang="en-US" sz="3200" b="1" dirty="0">
                <a:latin typeface="+mj-ea"/>
              </a:rPr>
              <a:t>“尽心、</a:t>
            </a:r>
            <a:r>
              <a:rPr lang="zh-CN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尽性、尽意</a:t>
            </a:r>
            <a:r>
              <a:rPr lang="zh-CN" altLang="en-US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爱主”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931224" cy="5184576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“意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mind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）在新约只出现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12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次。这个希腊字可以翻译为“心思、思想”，意思是思考、认知和理解领悟能力。</a:t>
            </a:r>
            <a:endParaRPr lang="en-CA" altLang="zh-CN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虽然你们从前也是和神隔绝，</a:t>
            </a:r>
            <a:r>
              <a:rPr lang="zh-C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心思上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与他为敌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CA" sz="24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行为邪恶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。（西1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21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，新译本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0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solidFill>
                <a:srgbClr val="000000"/>
              </a:solidFill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2766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931224" cy="5184576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就要</a:t>
            </a:r>
            <a:r>
              <a:rPr lang="zh-C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爱慕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那纯净的灵奶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像才生的婴孩爱慕奶一样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叫你们因此渐长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以致得救（新译本：进入救恩，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grow up into salvation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。你们若尝过主恩的滋味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就必如此</a:t>
            </a:r>
            <a:r>
              <a:rPr lang="zh-CN" alt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（彼得前书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2-3</a:t>
            </a:r>
            <a:r>
              <a:rPr lang="zh-CN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sz="2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0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solidFill>
                <a:srgbClr val="000000"/>
              </a:solidFill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1056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931224" cy="5184576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你们若爱我，就必遵守我的命令。。。。。。 有了我的命令又遵守的，这人就是爱我的。（约翰福音</a:t>
            </a:r>
            <a:r>
              <a:rPr lang="en-CA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14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CA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15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CA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21a</a:t>
            </a:r>
            <a:r>
              <a:rPr lang="zh-CN" altLang="en-US" sz="24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CA" sz="24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20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CA" altLang="zh-CN" sz="2400" b="1" dirty="0">
              <a:solidFill>
                <a:srgbClr val="000000"/>
              </a:solidFill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2620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189</TotalTime>
  <Words>1588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宋体</vt:lpstr>
      <vt:lpstr>Arial</vt:lpstr>
      <vt:lpstr>Calibri</vt:lpstr>
      <vt:lpstr>Cambria</vt:lpstr>
      <vt:lpstr>Adjacency</vt:lpstr>
      <vt:lpstr>           首要的诫命 【馬太福音】22：34-40</vt:lpstr>
      <vt:lpstr>馬太福音 22：34-40</vt:lpstr>
      <vt:lpstr>什么是“爱”？</vt:lpstr>
      <vt:lpstr>“爱主”源于“主爱我们”</vt:lpstr>
      <vt:lpstr>“尽心、尽性、尽意爱主”</vt:lpstr>
      <vt:lpstr>“尽心、尽性、尽意爱主”</vt:lpstr>
      <vt:lpstr>“尽心、尽性、尽意爱主”</vt:lpstr>
      <vt:lpstr>PowerPoint Presentation</vt:lpstr>
      <vt:lpstr>PowerPoint Presentation</vt:lpstr>
      <vt:lpstr>PowerPoint Presentation</vt:lpstr>
      <vt:lpstr>摘自贾若梅（Amy Carmichael）所写的书【若】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Connie</dc:creator>
  <cp:lastModifiedBy>avuser</cp:lastModifiedBy>
  <cp:revision>13</cp:revision>
  <dcterms:created xsi:type="dcterms:W3CDTF">2016-05-03T00:28:47Z</dcterms:created>
  <dcterms:modified xsi:type="dcterms:W3CDTF">2023-11-19T20:37:02Z</dcterms:modified>
</cp:coreProperties>
</file>