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328" r:id="rId2"/>
    <p:sldId id="329" r:id="rId3"/>
    <p:sldId id="333" r:id="rId4"/>
    <p:sldId id="345" r:id="rId5"/>
    <p:sldId id="280" r:id="rId6"/>
    <p:sldId id="332" r:id="rId7"/>
    <p:sldId id="353" r:id="rId8"/>
    <p:sldId id="279" r:id="rId9"/>
    <p:sldId id="331" r:id="rId10"/>
    <p:sldId id="316" r:id="rId11"/>
    <p:sldId id="317" r:id="rId12"/>
    <p:sldId id="344" r:id="rId13"/>
    <p:sldId id="323" r:id="rId14"/>
    <p:sldId id="281" r:id="rId15"/>
    <p:sldId id="356" r:id="rId16"/>
    <p:sldId id="319" r:id="rId17"/>
    <p:sldId id="324" r:id="rId18"/>
    <p:sldId id="282" r:id="rId19"/>
    <p:sldId id="350" r:id="rId20"/>
    <p:sldId id="320" r:id="rId21"/>
    <p:sldId id="321" r:id="rId22"/>
    <p:sldId id="334" r:id="rId23"/>
    <p:sldId id="354" r:id="rId24"/>
    <p:sldId id="355" r:id="rId25"/>
    <p:sldId id="283" r:id="rId26"/>
    <p:sldId id="348" r:id="rId27"/>
    <p:sldId id="347" r:id="rId28"/>
    <p:sldId id="330" r:id="rId29"/>
    <p:sldId id="351" r:id="rId30"/>
    <p:sldId id="284" r:id="rId31"/>
    <p:sldId id="341" r:id="rId32"/>
    <p:sldId id="285" r:id="rId33"/>
    <p:sldId id="326" r:id="rId34"/>
    <p:sldId id="310" r:id="rId35"/>
    <p:sldId id="335" r:id="rId36"/>
    <p:sldId id="352" r:id="rId37"/>
    <p:sldId id="315" r:id="rId38"/>
    <p:sldId id="336" r:id="rId39"/>
    <p:sldId id="342" r:id="rId40"/>
    <p:sldId id="327" r:id="rId41"/>
    <p:sldId id="349" r:id="rId42"/>
    <p:sldId id="339" r:id="rId43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FF"/>
    <a:srgbClr val="800000"/>
    <a:srgbClr val="ECFEF8"/>
    <a:srgbClr val="DAF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51" y="6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89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HK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8723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124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6340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2441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2793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8482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2322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404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799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4282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1180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146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670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7839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272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HK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669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HK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49ECD-EBE6-4A3D-AFF7-20A0E1E72C5E}" type="datetimeFigureOut">
              <a:rPr lang="en-CA" smtClean="0"/>
              <a:t>3/22/26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74FA8113-3798-43B9-B993-2D85D72B78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5598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7551" y="815927"/>
            <a:ext cx="9054578" cy="4797082"/>
          </a:xfrm>
        </p:spPr>
        <p:txBody>
          <a:bodyPr>
            <a:noAutofit/>
          </a:bodyPr>
          <a:lstStyle/>
          <a:p>
            <a:pPr marL="358775" indent="-339725" algn="l"/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</a:t>
            </a:r>
          </a:p>
          <a:p>
            <a:pPr marL="358775" indent="-339725" algn="l"/>
            <a:r>
              <a:rPr lang="en-US" altLang="zh-TW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 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主知道法利賽人聽見他收門徒，施洗，比約翰還多，</a:t>
            </a:r>
          </a:p>
          <a:p>
            <a:pPr marL="358775" indent="-339725" algn="l"/>
            <a:r>
              <a:rPr lang="en-US" altLang="zh-TW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 </a:t>
            </a: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（其實不是耶穌親自施洗，乃是他的門徒施洗，）</a:t>
            </a:r>
          </a:p>
          <a:p>
            <a:pPr marL="358775" indent="-339725" algn="l"/>
            <a:r>
              <a:rPr lang="en-US" altLang="zh-TW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 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他就離了猶太，又往加利利去。</a:t>
            </a:r>
          </a:p>
          <a:p>
            <a:pPr marL="358775" indent="-339725" algn="l"/>
            <a:r>
              <a:rPr lang="en-US" altLang="zh-TW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 </a:t>
            </a: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必須經過撒馬利亞，</a:t>
            </a:r>
            <a:endParaRPr lang="en-US" altLang="zh-TW" sz="4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97769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4566" y="2064139"/>
            <a:ext cx="8529317" cy="1881367"/>
          </a:xfrm>
        </p:spPr>
        <p:txBody>
          <a:bodyPr>
            <a:noAutofit/>
          </a:bodyPr>
          <a:lstStyle/>
          <a:p>
            <a:pPr marL="541338" lvl="0" algn="l">
              <a:spcBef>
                <a:spcPts val="0"/>
              </a:spcBef>
              <a:buClr>
                <a:schemeClr val="tx1"/>
              </a:buClr>
            </a:pP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不嫌福音對象是誰</a:t>
            </a:r>
          </a:p>
          <a:p>
            <a:pPr marL="1617663" marR="0" lvl="4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陌生人</a:t>
            </a:r>
            <a:endParaRPr lang="en-CA" altLang="zh-TW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617663" marR="0" lvl="4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zh-TW" altLang="en-US" sz="44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主給我們的大使命：</a:t>
            </a:r>
            <a:endParaRPr lang="en-CA" sz="4400" kern="100" dirty="0">
              <a:solidFill>
                <a:schemeClr val="tx1"/>
              </a:solidFill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7156F375-8F6B-4472-9BFE-532A986E3A63}"/>
              </a:ext>
            </a:extLst>
          </p:cNvPr>
          <p:cNvSpPr txBox="1">
            <a:spLocks/>
          </p:cNvSpPr>
          <p:nvPr/>
        </p:nvSpPr>
        <p:spPr>
          <a:xfrm>
            <a:off x="980270" y="4128386"/>
            <a:ext cx="8625226" cy="20402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7325" algn="l">
              <a:lnSpc>
                <a:spcPct val="100000"/>
              </a:lnSpc>
              <a:spcBef>
                <a:spcPts val="0"/>
              </a:spcBef>
            </a:pP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太 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28:19 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所以你們要去，使萬民作我的門徒，奉父子聖靈名給他們施洗。</a:t>
            </a:r>
            <a:endParaRPr lang="en-CA" sz="4400" kern="100" dirty="0">
              <a:solidFill>
                <a:srgbClr val="0000FF"/>
              </a:solidFill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91E5A7B-70B0-4B28-B651-CBC6E4A14ACA}"/>
              </a:ext>
            </a:extLst>
          </p:cNvPr>
          <p:cNvSpPr txBox="1">
            <a:spLocks/>
          </p:cNvSpPr>
          <p:nvPr/>
        </p:nvSpPr>
        <p:spPr>
          <a:xfrm>
            <a:off x="1568548" y="883630"/>
            <a:ext cx="7350369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95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523" y="2661198"/>
            <a:ext cx="9446128" cy="2944778"/>
          </a:xfrm>
        </p:spPr>
        <p:txBody>
          <a:bodyPr>
            <a:noAutofit/>
          </a:bodyPr>
          <a:lstStyle/>
          <a:p>
            <a:pPr marL="803275" lvl="0" algn="l">
              <a:spcBef>
                <a:spcPts val="0"/>
              </a:spcBef>
              <a:buClr>
                <a:schemeClr val="tx1"/>
              </a:buClr>
            </a:pP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不嫌福音對象是誰</a:t>
            </a:r>
          </a:p>
          <a:p>
            <a:pPr marL="2286000" marR="0" lvl="4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陌生人</a:t>
            </a:r>
            <a:endParaRPr lang="en-CA" altLang="zh-TW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286000" marR="0" lvl="4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主給我們的大使命：向萬民</a:t>
            </a:r>
            <a:endParaRPr lang="en-CA" altLang="zh-TW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286000" marR="0" lvl="4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zh-TW" altLang="en-US" sz="44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撒種或收割的</a:t>
            </a:r>
            <a:endParaRPr lang="en-CA" sz="4400" kern="100" dirty="0">
              <a:solidFill>
                <a:schemeClr val="tx1"/>
              </a:solidFill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ACDD34-6C1A-4BC2-840A-71F312C1DB22}"/>
              </a:ext>
            </a:extLst>
          </p:cNvPr>
          <p:cNvSpPr txBox="1">
            <a:spLocks/>
          </p:cNvSpPr>
          <p:nvPr/>
        </p:nvSpPr>
        <p:spPr>
          <a:xfrm>
            <a:off x="1385667" y="1470433"/>
            <a:ext cx="7350369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10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302" y="2068685"/>
            <a:ext cx="9446128" cy="919030"/>
          </a:xfrm>
        </p:spPr>
        <p:txBody>
          <a:bodyPr>
            <a:noAutofit/>
          </a:bodyPr>
          <a:lstStyle/>
          <a:p>
            <a:pPr marL="803275" lvl="0" algn="l">
              <a:spcBef>
                <a:spcPts val="0"/>
              </a:spcBef>
              <a:buClr>
                <a:schemeClr val="tx1"/>
              </a:buClr>
            </a:pP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不嫌福音對象是誰</a:t>
            </a:r>
            <a:endParaRPr lang="en-US" altLang="zh-TW" sz="4400" kern="100" dirty="0">
              <a:solidFill>
                <a:schemeClr val="tx1"/>
              </a:solidFill>
              <a:highlight>
                <a:srgbClr val="00FFFF"/>
              </a:highlight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endParaRPr lang="en-US" altLang="zh-TW" sz="4400" kern="100" dirty="0">
              <a:solidFill>
                <a:schemeClr val="tx1"/>
              </a:solidFill>
              <a:highlight>
                <a:srgbClr val="00FFFF"/>
              </a:highlight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A31F7F66-9595-4F12-AA2E-A45E256EB24A}"/>
              </a:ext>
            </a:extLst>
          </p:cNvPr>
          <p:cNvSpPr txBox="1">
            <a:spLocks/>
          </p:cNvSpPr>
          <p:nvPr/>
        </p:nvSpPr>
        <p:spPr>
          <a:xfrm>
            <a:off x="402979" y="2820859"/>
            <a:ext cx="9992378" cy="35377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9625" indent="-539750" algn="l">
              <a:spcBef>
                <a:spcPts val="0"/>
              </a:spcBef>
            </a:pP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約</a:t>
            </a:r>
            <a:r>
              <a:rPr lang="en-CA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4:</a:t>
            </a:r>
          </a:p>
          <a:p>
            <a:pPr marL="809625" indent="-539750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36 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收割的人得工價，積蓄五穀到永生，叫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撒種的和收割的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一同快樂。</a:t>
            </a:r>
          </a:p>
          <a:p>
            <a:pPr marL="809625" indent="-539750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37 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俗語說：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那人撒種，這人收割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，這話可見是真的。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9690B9-42F2-44EF-9BC7-1BA4C454E6EA}"/>
              </a:ext>
            </a:extLst>
          </p:cNvPr>
          <p:cNvSpPr txBox="1">
            <a:spLocks/>
          </p:cNvSpPr>
          <p:nvPr/>
        </p:nvSpPr>
        <p:spPr>
          <a:xfrm>
            <a:off x="1568548" y="883630"/>
            <a:ext cx="7350369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05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ææ¼">
            <a:extLst>
              <a:ext uri="{FF2B5EF4-FFF2-40B4-BE49-F238E27FC236}">
                <a16:creationId xmlns:a16="http://schemas.microsoft.com/office/drawing/2014/main" id="{D0683499-132B-4686-8579-831FC885B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68" y="865945"/>
            <a:ext cx="4374174" cy="288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85BC56-A127-493F-9F40-F0464789249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368" y="773852"/>
            <a:ext cx="4389120" cy="32918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683D6E-56B6-4A40-87AE-F755DD5D08F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338" y="3734945"/>
            <a:ext cx="3801845" cy="285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72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131" y="2330639"/>
            <a:ext cx="9427182" cy="3619994"/>
          </a:xfrm>
        </p:spPr>
        <p:txBody>
          <a:bodyPr>
            <a:noAutofit/>
          </a:bodyPr>
          <a:lstStyle/>
          <a:p>
            <a:pPr marL="358775" lvl="0" indent="-346075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衝破傳福音上的難阻</a:t>
            </a:r>
            <a:endParaRPr lang="en-CA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69900" lvl="5" algn="l">
              <a:spcBef>
                <a:spcPts val="0"/>
              </a:spcBef>
              <a:buClr>
                <a:schemeClr val="tx1"/>
              </a:buClr>
            </a:pP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約</a:t>
            </a:r>
            <a:r>
              <a:rPr lang="en-CA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4:</a:t>
            </a:r>
          </a:p>
          <a:p>
            <a:pPr marL="1076325" lvl="5" indent="-606425" algn="l">
              <a:spcBef>
                <a:spcPts val="0"/>
              </a:spcBef>
              <a:buClr>
                <a:schemeClr val="tx1"/>
              </a:buClr>
            </a:pP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 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「在那裡有雅各井；耶穌因走路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困乏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，就坐在井旁</a:t>
            </a:r>
            <a:r>
              <a:rPr lang="en-CA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endParaRPr lang="en-US" altLang="zh-TW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076325" lvl="5" indent="-606425" algn="l">
              <a:spcBef>
                <a:spcPts val="0"/>
              </a:spcBef>
              <a:buClr>
                <a:schemeClr val="tx1"/>
              </a:buClr>
            </a:pPr>
            <a:r>
              <a:rPr lang="en-US" altLang="zh-TW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 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那時</a:t>
            </a:r>
            <a:r>
              <a:rPr lang="zh-TW" altLang="en-US" sz="44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門徒進城買食物去了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51ADB4-3034-4000-BF9C-2EC8829A12F9}"/>
              </a:ext>
            </a:extLst>
          </p:cNvPr>
          <p:cNvSpPr txBox="1">
            <a:spLocks/>
          </p:cNvSpPr>
          <p:nvPr/>
        </p:nvSpPr>
        <p:spPr>
          <a:xfrm>
            <a:off x="1631853" y="1139874"/>
            <a:ext cx="7350369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559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725" y="2689366"/>
            <a:ext cx="9427182" cy="2937711"/>
          </a:xfrm>
        </p:spPr>
        <p:txBody>
          <a:bodyPr>
            <a:noAutofit/>
          </a:bodyPr>
          <a:lstStyle/>
          <a:p>
            <a:pPr marL="358775" lvl="0" indent="-346075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衝破傳福音上的難阻</a:t>
            </a:r>
            <a:endParaRPr lang="en-CA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076325" lvl="5" indent="-346075" algn="l">
              <a:spcBef>
                <a:spcPts val="0"/>
              </a:spcBef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耶穌不顧自己的困乏飢餓</a:t>
            </a:r>
            <a:endParaRPr lang="en-US" altLang="zh-TW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076325" lvl="5" indent="-346075" algn="l">
              <a:spcBef>
                <a:spcPts val="0"/>
              </a:spcBef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耶穌放下自己是彌賽亞的身份</a:t>
            </a:r>
            <a:endParaRPr lang="en-US" altLang="zh-TW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076325" lvl="5" indent="-346075" algn="l">
              <a:spcBef>
                <a:spcPts val="0"/>
              </a:spcBef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耶穌主動去與那婦人去分享</a:t>
            </a:r>
            <a:endParaRPr lang="en-CA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51ADB4-3034-4000-BF9C-2EC8829A12F9}"/>
              </a:ext>
            </a:extLst>
          </p:cNvPr>
          <p:cNvSpPr txBox="1">
            <a:spLocks/>
          </p:cNvSpPr>
          <p:nvPr/>
        </p:nvSpPr>
        <p:spPr>
          <a:xfrm>
            <a:off x="1547447" y="1498601"/>
            <a:ext cx="7350369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296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2067" y="1498151"/>
            <a:ext cx="8410235" cy="870293"/>
          </a:xfrm>
        </p:spPr>
        <p:txBody>
          <a:bodyPr anchor="ctr">
            <a:noAutofit/>
          </a:bodyPr>
          <a:lstStyle/>
          <a:p>
            <a:pPr marL="1025525" lvl="0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衝破傳福音上的難阻</a:t>
            </a:r>
            <a:endParaRPr lang="en-CA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E0FE2DF8-1BBA-457B-8591-31A63E429C7B}"/>
              </a:ext>
            </a:extLst>
          </p:cNvPr>
          <p:cNvSpPr txBox="1">
            <a:spLocks/>
          </p:cNvSpPr>
          <p:nvPr/>
        </p:nvSpPr>
        <p:spPr>
          <a:xfrm>
            <a:off x="1493429" y="2368444"/>
            <a:ext cx="7383284" cy="3933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7325" algn="l">
              <a:lnSpc>
                <a:spcPct val="100000"/>
              </a:lnSpc>
              <a:spcBef>
                <a:spcPts val="0"/>
              </a:spcBef>
            </a:pPr>
            <a:r>
              <a:rPr lang="en-CA" altLang="zh-TW" sz="44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**</a:t>
            </a:r>
            <a:r>
              <a:rPr lang="zh-TW" altLang="en-US" sz="4400" kern="1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例如</a:t>
            </a:r>
            <a:r>
              <a:rPr lang="zh-TW" altLang="en-US" sz="44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CA" altLang="zh-TW" sz="44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623888" indent="-436563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性格內向</a:t>
            </a: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、怕接觸陌生人</a:t>
            </a:r>
            <a:endParaRPr lang="en-US" altLang="zh-TW" sz="4400" kern="1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23888" indent="-436563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44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怕講錯及不懂得回答難題</a:t>
            </a:r>
            <a:endParaRPr lang="en-CA" altLang="zh-TW" sz="44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23888" indent="-436563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怕破壞關係</a:t>
            </a: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、怕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被拒絕</a:t>
            </a:r>
            <a:endParaRPr lang="en-CA" altLang="zh-TW" sz="4400" kern="1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23888" indent="-436563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4400" kern="100" dirty="0">
                <a:latin typeface="標楷體" panose="03000509000000000000" pitchFamily="65" charset="-120"/>
                <a:ea typeface="標楷體" panose="03000509000000000000" pitchFamily="65" charset="-120"/>
              </a:rPr>
              <a:t>怕沒有能力</a:t>
            </a:r>
            <a:endParaRPr lang="en-CA" altLang="zh-TW" sz="4400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23888" indent="-436563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怕</a:t>
            </a:r>
            <a:r>
              <a:rPr lang="en-CA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endParaRPr lang="en-CA" sz="4400" kern="1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F2492E8-1877-49D1-9E2D-4C5811944017}"/>
              </a:ext>
            </a:extLst>
          </p:cNvPr>
          <p:cNvSpPr txBox="1">
            <a:spLocks/>
          </p:cNvSpPr>
          <p:nvPr/>
        </p:nvSpPr>
        <p:spPr>
          <a:xfrm>
            <a:off x="547049" y="464807"/>
            <a:ext cx="9427182" cy="11945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53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907862C-2B23-4A0A-BB42-3DD806FCB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651" y="516009"/>
            <a:ext cx="7730698" cy="1718216"/>
          </a:xfrm>
        </p:spPr>
        <p:txBody>
          <a:bodyPr anchor="ctr">
            <a:noAutofit/>
          </a:bodyPr>
          <a:lstStyle/>
          <a:p>
            <a:pPr algn="l"/>
            <a:r>
              <a:rPr lang="zh-TW" altLang="en-US" i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在傳福音上，</a:t>
            </a:r>
            <a:r>
              <a:rPr lang="zh-TW" altLang="en-US" i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有甚麼難阻我們是要突破的？</a:t>
            </a:r>
            <a:endParaRPr lang="en-CA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6" name="Picture 4" descr="移動大石頭-">
            <a:extLst>
              <a:ext uri="{FF2B5EF4-FFF2-40B4-BE49-F238E27FC236}">
                <a16:creationId xmlns:a16="http://schemas.microsoft.com/office/drawing/2014/main" id="{99BF78E0-4831-485C-A2A4-EB7A052A8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294" y="2234225"/>
            <a:ext cx="8173412" cy="462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6007" y="2946501"/>
            <a:ext cx="8735590" cy="723615"/>
          </a:xfrm>
        </p:spPr>
        <p:txBody>
          <a:bodyPr anchor="ctr">
            <a:noAutofit/>
          </a:bodyPr>
          <a:lstStyle/>
          <a:p>
            <a:pPr marL="539750" lvl="0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用不同進路去傳福音</a:t>
            </a:r>
            <a:endParaRPr lang="en-CA" sz="4400" kern="100" dirty="0">
              <a:solidFill>
                <a:schemeClr val="tx1"/>
              </a:solidFill>
              <a:highlight>
                <a:srgbClr val="00FF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35071CA9-094D-4CB1-85A7-ECBC1133189D}"/>
              </a:ext>
            </a:extLst>
          </p:cNvPr>
          <p:cNvSpPr txBox="1">
            <a:spLocks/>
          </p:cNvSpPr>
          <p:nvPr/>
        </p:nvSpPr>
        <p:spPr>
          <a:xfrm>
            <a:off x="-5795" y="3670116"/>
            <a:ext cx="10007924" cy="1890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54125" indent="-339725" algn="l"/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</a:t>
            </a:r>
          </a:p>
          <a:p>
            <a:pPr marL="1254125" indent="-339725" algn="l"/>
            <a:r>
              <a:rPr lang="en-US" altLang="zh-TW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 </a:t>
            </a: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有一個撒馬利亞的婦人來打水。耶穌對她說：「請你給我水喝。」</a:t>
            </a:r>
            <a:endParaRPr lang="en-US" altLang="zh-TW" sz="4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F00F90-E6D8-4DC4-BD85-9EEB3E88C021}"/>
              </a:ext>
            </a:extLst>
          </p:cNvPr>
          <p:cNvSpPr txBox="1">
            <a:spLocks/>
          </p:cNvSpPr>
          <p:nvPr/>
        </p:nvSpPr>
        <p:spPr>
          <a:xfrm>
            <a:off x="574947" y="1887415"/>
            <a:ext cx="9427182" cy="10590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57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4">
            <a:extLst>
              <a:ext uri="{FF2B5EF4-FFF2-40B4-BE49-F238E27FC236}">
                <a16:creationId xmlns:a16="http://schemas.microsoft.com/office/drawing/2014/main" id="{35071CA9-094D-4CB1-85A7-ECBC1133189D}"/>
              </a:ext>
            </a:extLst>
          </p:cNvPr>
          <p:cNvSpPr txBox="1">
            <a:spLocks/>
          </p:cNvSpPr>
          <p:nvPr/>
        </p:nvSpPr>
        <p:spPr>
          <a:xfrm>
            <a:off x="1355874" y="2535863"/>
            <a:ext cx="10056561" cy="29768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54125" indent="-339725" algn="l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個人談道法</a:t>
            </a:r>
            <a:endParaRPr lang="en-US" altLang="zh-TW" sz="4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54125" indent="-339725" algn="l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聚會佈道法</a:t>
            </a:r>
            <a:endParaRPr lang="en-CA" altLang="zh-TW" sz="4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54125" indent="-339725" algn="l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家訪佈道法</a:t>
            </a:r>
            <a:endParaRPr lang="en-CA" altLang="zh-TW" sz="4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254125" indent="-339725" algn="l"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福音工具佈道法</a:t>
            </a:r>
            <a:endParaRPr lang="en-CA" altLang="zh-TW" sz="4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1DE479BF-9959-40D5-92D2-1A9FDCB17F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7366" y="1685800"/>
            <a:ext cx="9923082" cy="723615"/>
          </a:xfrm>
        </p:spPr>
        <p:txBody>
          <a:bodyPr anchor="ctr"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US" altLang="zh-TW" sz="5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**</a:t>
            </a:r>
            <a:r>
              <a:rPr lang="zh-TW" altLang="en-US" sz="5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傳福音</a:t>
            </a:r>
            <a:r>
              <a:rPr lang="zh-TW" altLang="en-US" sz="5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用不同的進路途徑</a:t>
            </a:r>
            <a:endParaRPr lang="en-CA" sz="5400" kern="100" dirty="0">
              <a:solidFill>
                <a:schemeClr val="tx1"/>
              </a:solidFill>
              <a:highlight>
                <a:srgbClr val="00FF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4282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333" y="520506"/>
            <a:ext cx="9314830" cy="4797082"/>
          </a:xfrm>
        </p:spPr>
        <p:txBody>
          <a:bodyPr>
            <a:noAutofit/>
          </a:bodyPr>
          <a:lstStyle/>
          <a:p>
            <a:pPr marL="358775" indent="-339725" algn="l"/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</a:t>
            </a:r>
          </a:p>
          <a:p>
            <a:pPr marL="358775" indent="-339725" algn="l"/>
            <a:r>
              <a:rPr lang="en-US" altLang="zh-TW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 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於是到了撒馬利亞的一座城，名叫敘加，靠近雅各給他兒子約瑟的那塊地。</a:t>
            </a:r>
          </a:p>
          <a:p>
            <a:pPr marL="358775" indent="-339725" algn="l"/>
            <a:r>
              <a:rPr lang="en-US" altLang="zh-TW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 </a:t>
            </a: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在那裡有雅各井；耶穌因走路困乏，就坐在井旁。那時約有午正。</a:t>
            </a:r>
          </a:p>
          <a:p>
            <a:pPr marL="358775" indent="-339725" algn="l"/>
            <a:r>
              <a:rPr lang="en-US" altLang="zh-TW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 </a:t>
            </a:r>
            <a:r>
              <a:rPr lang="zh-TW" altLang="en-US" sz="44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有一個撒馬利亞的婦人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來打水。 耶穌對她說：「請你給我水喝。」</a:t>
            </a:r>
            <a:endParaRPr lang="en-US" altLang="zh-TW" sz="4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33482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373" y="1052593"/>
            <a:ext cx="9016401" cy="4933210"/>
          </a:xfrm>
        </p:spPr>
        <p:txBody>
          <a:bodyPr anchor="ctr">
            <a:noAutofit/>
          </a:bodyPr>
          <a:lstStyle/>
          <a:p>
            <a:pPr marL="984250" lvl="0" indent="-892175" algn="l">
              <a:spcBef>
                <a:spcPts val="0"/>
              </a:spcBef>
            </a:pP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西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1:</a:t>
            </a:r>
          </a:p>
          <a:p>
            <a:pPr marL="984250" lvl="0" indent="-892175" algn="l">
              <a:spcBef>
                <a:spcPts val="0"/>
              </a:spcBef>
            </a:pP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28 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我們傳揚他，是用諸般的智慧，勸戒各人，教導各人，要把各人在基督裡完完全全地引到　神 面前。</a:t>
            </a:r>
            <a:endParaRPr lang="en-US" altLang="zh-TW" sz="4400" kern="1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84250" lvl="0" indent="-892175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29 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我也為此勞苦，照著他在我裡面運用的大能盡心竭力。</a:t>
            </a:r>
            <a:endParaRPr lang="en-CA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258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29975" y="1284871"/>
            <a:ext cx="10278140" cy="723615"/>
          </a:xfrm>
        </p:spPr>
        <p:txBody>
          <a:bodyPr anchor="ctr">
            <a:noAutofit/>
          </a:bodyPr>
          <a:lstStyle/>
          <a:p>
            <a:pPr marL="1382713" lvl="0" algn="l">
              <a:spcBef>
                <a:spcPts val="0"/>
              </a:spcBef>
            </a:pPr>
            <a:r>
              <a:rPr lang="en-US" altLang="zh-TW" sz="5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**</a:t>
            </a:r>
            <a:r>
              <a:rPr lang="zh-TW" altLang="en-US" sz="5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傳福音可以</a:t>
            </a:r>
            <a:r>
              <a:rPr lang="zh-TW" altLang="en-US" sz="5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用不同的途徑</a:t>
            </a:r>
            <a:endParaRPr lang="en-CA" sz="5400" kern="100" dirty="0">
              <a:solidFill>
                <a:schemeClr val="tx1"/>
              </a:solidFill>
              <a:highlight>
                <a:srgbClr val="00FF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35071CA9-094D-4CB1-85A7-ECBC1133189D}"/>
              </a:ext>
            </a:extLst>
          </p:cNvPr>
          <p:cNvSpPr txBox="1">
            <a:spLocks/>
          </p:cNvSpPr>
          <p:nvPr/>
        </p:nvSpPr>
        <p:spPr>
          <a:xfrm>
            <a:off x="836023" y="2008486"/>
            <a:ext cx="8638904" cy="41833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algn="l"/>
            <a:r>
              <a:rPr lang="zh-TW" altLang="en-US" sz="5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友誼式佈道、宣講式佈道、對話式佈道、查經佈道、影音佈道、文字佈道、</a:t>
            </a:r>
            <a:endParaRPr lang="en-CA" altLang="zh-TW" sz="5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57188" algn="l"/>
            <a:r>
              <a:rPr lang="zh-TW" altLang="en-US" sz="5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電子媒體佈道、</a:t>
            </a:r>
            <a:endParaRPr lang="en-US" altLang="zh-TW" sz="5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57188" algn="l"/>
            <a:r>
              <a:rPr lang="zh-TW" altLang="en-US" sz="5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各式佈道的平台、、、</a:t>
            </a:r>
            <a:endParaRPr lang="en-CA" altLang="zh-TW" sz="5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1182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CED461-5ECA-42F6-8BC5-ECA04D11AA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6048"/>
            <a:ext cx="6096000" cy="34519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FBFD5E-582B-42C1-B7FC-E438ACE066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197" y="3406048"/>
            <a:ext cx="5875663" cy="3451952"/>
          </a:xfrm>
          <a:prstGeom prst="rect">
            <a:avLst/>
          </a:prstGeom>
        </p:spPr>
      </p:pic>
      <p:pic>
        <p:nvPicPr>
          <p:cNvPr id="5" name="圖片 2">
            <a:extLst>
              <a:ext uri="{FF2B5EF4-FFF2-40B4-BE49-F238E27FC236}">
                <a16:creationId xmlns:a16="http://schemas.microsoft.com/office/drawing/2014/main" id="{3E6314A4-5396-44E9-ADC6-4B0B2C37D8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3494096" y="-22953"/>
            <a:ext cx="5203808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9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貴豪旅行社有限公司| 豪華旅遊大巴座">
            <a:extLst>
              <a:ext uri="{FF2B5EF4-FFF2-40B4-BE49-F238E27FC236}">
                <a16:creationId xmlns:a16="http://schemas.microsoft.com/office/drawing/2014/main" id="{4BF2450E-BDCF-4D01-BDBA-ACD3CCAE8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5876133" cy="440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9A90624-6F22-4934-9CAA-AD5B7489B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29" y="0"/>
            <a:ext cx="5868571" cy="440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三文魚回流之旅">
            <a:extLst>
              <a:ext uri="{FF2B5EF4-FFF2-40B4-BE49-F238E27FC236}">
                <a16:creationId xmlns:a16="http://schemas.microsoft.com/office/drawing/2014/main" id="{D74164EC-C861-4CCD-8AE9-C0B1B0F99B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2545" y="4529797"/>
            <a:ext cx="11646909" cy="156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169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0DD744-C256-4502-942C-0F6404A09E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64" b="8307"/>
          <a:stretch/>
        </p:blipFill>
        <p:spPr>
          <a:xfrm>
            <a:off x="0" y="0"/>
            <a:ext cx="12157802" cy="666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181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19575" y="3033696"/>
            <a:ext cx="10564004" cy="2227622"/>
          </a:xfrm>
        </p:spPr>
        <p:txBody>
          <a:bodyPr>
            <a:noAutofit/>
          </a:bodyPr>
          <a:lstStyle/>
          <a:p>
            <a:pPr marL="1382713"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到不同地方傳福音</a:t>
            </a:r>
          </a:p>
          <a:p>
            <a:pPr marL="627063"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約</a:t>
            </a:r>
            <a:r>
              <a:rPr lang="en-CA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4:</a:t>
            </a:r>
          </a:p>
          <a:p>
            <a:pPr marL="627063" lvl="0" algn="l">
              <a:spcBef>
                <a:spcPts val="0"/>
              </a:spcBef>
            </a:pP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 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他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耶穌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就離了猶太，又往加利利去。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EFB2E4-EDF7-467E-9F23-0FD4B9E3A320}"/>
              </a:ext>
            </a:extLst>
          </p:cNvPr>
          <p:cNvSpPr txBox="1">
            <a:spLocks/>
          </p:cNvSpPr>
          <p:nvPr/>
        </p:nvSpPr>
        <p:spPr>
          <a:xfrm>
            <a:off x="591768" y="1942520"/>
            <a:ext cx="9427182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27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9924" y="1289301"/>
            <a:ext cx="6042074" cy="2157284"/>
          </a:xfrm>
        </p:spPr>
        <p:txBody>
          <a:bodyPr>
            <a:noAutofit/>
          </a:bodyPr>
          <a:lstStyle/>
          <a:p>
            <a:pPr marL="182563" lvl="0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到不同地方傳福音</a:t>
            </a:r>
          </a:p>
          <a:p>
            <a: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約</a:t>
            </a:r>
            <a:r>
              <a:rPr lang="en-CA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4:</a:t>
            </a:r>
          </a:p>
          <a:p>
            <a:pPr lvl="0" algn="l">
              <a:spcBef>
                <a:spcPts val="0"/>
              </a:spcBef>
            </a:pP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 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必須經過撒馬利亞</a:t>
            </a:r>
            <a:endParaRPr lang="en-US" altLang="zh-TW" sz="4400" kern="1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2275DD3A-4D3E-4818-ACF3-6085DF376B4E}"/>
              </a:ext>
            </a:extLst>
          </p:cNvPr>
          <p:cNvSpPr txBox="1">
            <a:spLocks/>
          </p:cNvSpPr>
          <p:nvPr/>
        </p:nvSpPr>
        <p:spPr>
          <a:xfrm>
            <a:off x="155012" y="3376247"/>
            <a:ext cx="6646986" cy="3193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algn="l">
              <a:spcBef>
                <a:spcPts val="0"/>
              </a:spcBef>
            </a:pPr>
            <a:r>
              <a:rPr lang="en-US" altLang="zh-TW" sz="4000" kern="1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4000" kern="1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當時猶太人與撒馬利亞人彼此敵對，前往加利利時很多猶太人會從猶太出發，繞過撒馬利亞沿著約旦河才去。</a:t>
            </a:r>
            <a:r>
              <a:rPr lang="en-US" altLang="zh-TW" sz="4000" kern="100" dirty="0">
                <a:solidFill>
                  <a:srgbClr val="8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092F00-ACDA-42A6-9259-AD96781A0E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01998" y="0"/>
            <a:ext cx="53900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10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187" y="1844974"/>
            <a:ext cx="10278140" cy="2800137"/>
          </a:xfrm>
        </p:spPr>
        <p:txBody>
          <a:bodyPr>
            <a:noAutofit/>
          </a:bodyPr>
          <a:lstStyle/>
          <a:p>
            <a:pPr marL="1382713" lvl="0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到不同地方傳福音</a:t>
            </a:r>
          </a:p>
          <a:p>
            <a:pPr marL="1168400" marR="0" lvl="0" indent="-54133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約</a:t>
            </a:r>
            <a:r>
              <a:rPr lang="en-CA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4: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 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「在那裡有雅各井；耶穌因走路困乏，就坐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在井旁</a:t>
            </a:r>
            <a:r>
              <a:rPr lang="en-CA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</a:p>
          <a:p>
            <a:pPr marL="627063" algn="l">
              <a:lnSpc>
                <a:spcPct val="100000"/>
              </a:lnSpc>
              <a:spcBef>
                <a:spcPts val="0"/>
              </a:spcBef>
            </a:pP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＊主耶穌在不同地點傳道：街上、家  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		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裡、山上、船上、海邊、、、</a:t>
            </a:r>
          </a:p>
          <a:p>
            <a:pPr marL="627063"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太</a:t>
            </a:r>
            <a:r>
              <a:rPr lang="en-US" altLang="zh-TW" sz="4400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en-CA" altLang="zh-TW" sz="4400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en-US" altLang="zh-TW" sz="4400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7 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隨走隨傳</a:t>
            </a:r>
            <a:r>
              <a:rPr lang="en-US" altLang="zh-TW" sz="4400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﹐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說</a:t>
            </a:r>
            <a:r>
              <a:rPr lang="en-US" altLang="zh-TW" sz="4400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天國近了！</a:t>
            </a:r>
            <a:r>
              <a:rPr lang="en-US" altLang="zh-TW" sz="4400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EFB2E4-EDF7-467E-9F23-0FD4B9E3A320}"/>
              </a:ext>
            </a:extLst>
          </p:cNvPr>
          <p:cNvSpPr txBox="1">
            <a:spLocks/>
          </p:cNvSpPr>
          <p:nvPr/>
        </p:nvSpPr>
        <p:spPr>
          <a:xfrm>
            <a:off x="570666" y="753799"/>
            <a:ext cx="9427182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59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马太福音9:35 CUNPSS - Bible Scripture Image - Bible Portal">
            <a:extLst>
              <a:ext uri="{FF2B5EF4-FFF2-40B4-BE49-F238E27FC236}">
                <a16:creationId xmlns:a16="http://schemas.microsoft.com/office/drawing/2014/main" id="{6D214807-3E5A-4720-93CD-321F22BBF9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773722"/>
            <a:ext cx="12173666" cy="531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0766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455653E-DB80-4221-AB3F-C2807E41C0E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25" y="0"/>
            <a:ext cx="2764790" cy="3686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1DE801-F2E5-49FA-A617-3C43BCE03A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181" y="3750364"/>
            <a:ext cx="2125980" cy="31076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7753AF-A974-44B9-9839-AFB8119604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70612" y="0"/>
            <a:ext cx="4928803" cy="3686387"/>
          </a:xfrm>
          <a:prstGeom prst="rect">
            <a:avLst/>
          </a:prstGeom>
        </p:spPr>
      </p:pic>
      <p:pic>
        <p:nvPicPr>
          <p:cNvPr id="4098" name="Picture 2" descr="禮拜堂專欄】在日常生活中分享福音">
            <a:extLst>
              <a:ext uri="{FF2B5EF4-FFF2-40B4-BE49-F238E27FC236}">
                <a16:creationId xmlns:a16="http://schemas.microsoft.com/office/drawing/2014/main" id="{5D9486D3-BD24-488A-BB3B-7A095DC34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876" y="3750364"/>
            <a:ext cx="4527124" cy="301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加拿大星岛日报Canada Chinese ...">
            <a:extLst>
              <a:ext uri="{FF2B5EF4-FFF2-40B4-BE49-F238E27FC236}">
                <a16:creationId xmlns:a16="http://schemas.microsoft.com/office/drawing/2014/main" id="{9230D339-DAF4-4AF7-93CA-B2A781B92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718" y="984738"/>
            <a:ext cx="3645699" cy="273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FA5755-BB88-4C8F-9668-E4A2C2F4636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715" y="3750364"/>
            <a:ext cx="4402877" cy="301619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EB831F-BF9C-4F91-A00A-A02B13B0EBCA}"/>
              </a:ext>
            </a:extLst>
          </p:cNvPr>
          <p:cNvSpPr txBox="1">
            <a:spLocks/>
          </p:cNvSpPr>
          <p:nvPr/>
        </p:nvSpPr>
        <p:spPr>
          <a:xfrm rot="20355102">
            <a:off x="5337138" y="3360196"/>
            <a:ext cx="4094854" cy="8385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傳福音生活化！  </a:t>
            </a:r>
            <a:endParaRPr kumimoji="0" lang="en-CA" altLang="zh-HK" sz="4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70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655" y="379829"/>
            <a:ext cx="10060418" cy="6246054"/>
          </a:xfrm>
        </p:spPr>
        <p:txBody>
          <a:bodyPr>
            <a:noAutofit/>
          </a:bodyPr>
          <a:lstStyle/>
          <a:p>
            <a:pPr marL="358775" indent="-339725" algn="l">
              <a:spcBef>
                <a:spcPts val="0"/>
              </a:spcBef>
            </a:pP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</a:t>
            </a:r>
          </a:p>
          <a:p>
            <a:pPr marL="358775" indent="-339725" algn="l">
              <a:spcBef>
                <a:spcPts val="0"/>
              </a:spcBef>
            </a:pPr>
            <a:r>
              <a:rPr lang="en-US" altLang="zh-TW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 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那時門徒進城買食物去了。</a:t>
            </a:r>
          </a:p>
          <a:p>
            <a:pPr marL="358775" indent="-339725" algn="l">
              <a:spcBef>
                <a:spcPts val="0"/>
              </a:spcBef>
            </a:pPr>
            <a:r>
              <a:rPr lang="en-US" altLang="zh-TW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 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撒馬利亞的婦人對他說：「你既是  猶太人，怎麼向我</a:t>
            </a:r>
            <a:r>
              <a:rPr lang="zh-TW" altLang="en-US" sz="44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一個撒馬利亞婦人 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要水喝呢？」原來猶太人和撒馬利亞人沒有來往。</a:t>
            </a:r>
          </a:p>
          <a:p>
            <a:pPr marL="358775" indent="-339725" algn="l">
              <a:spcBef>
                <a:spcPts val="0"/>
              </a:spcBef>
            </a:pPr>
            <a:r>
              <a:rPr lang="en-US" altLang="zh-TW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 </a:t>
            </a: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耶穌回答說：「你若知道　神的恩賜，和對你說</a:t>
            </a:r>
            <a:r>
              <a:rPr lang="en-US" altLang="zh-TW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給我水喝</a:t>
            </a:r>
            <a:r>
              <a:rPr lang="en-US" altLang="zh-TW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44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的是誰，你必早求他，他也必早給了你活水。」</a:t>
            </a:r>
            <a:endParaRPr lang="en-US" altLang="zh-TW" sz="44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56148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815" y="1927777"/>
            <a:ext cx="9992378" cy="4304210"/>
          </a:xfrm>
        </p:spPr>
        <p:txBody>
          <a:bodyPr>
            <a:noAutofit/>
          </a:bodyPr>
          <a:lstStyle/>
          <a:p>
            <a:pPr marL="809625" lvl="0" indent="-539750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抓緊時機傳福音</a:t>
            </a:r>
          </a:p>
          <a:p>
            <a:pPr marL="809625" marR="0" lvl="0" indent="-539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約</a:t>
            </a:r>
            <a:r>
              <a:rPr lang="en-CA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4:</a:t>
            </a:r>
          </a:p>
          <a:p>
            <a:pPr marL="809625" lvl="0" indent="-539750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 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在那裡有雅各井；耶穌因走路困乏，就坐在井旁。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那時約有午正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</a:p>
          <a:p>
            <a:pPr marL="809625" lvl="0" indent="-539750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7 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有一個撒馬利亞的婦人來打水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。耶穌對她說：「請你給我水喝。」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A3F860-0E1A-4E85-B00E-77B30BBAE8C7}"/>
              </a:ext>
            </a:extLst>
          </p:cNvPr>
          <p:cNvSpPr txBox="1">
            <a:spLocks/>
          </p:cNvSpPr>
          <p:nvPr/>
        </p:nvSpPr>
        <p:spPr>
          <a:xfrm>
            <a:off x="638252" y="831171"/>
            <a:ext cx="9427182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23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576085"/>
            <a:ext cx="11043138" cy="5436660"/>
          </a:xfrm>
        </p:spPr>
        <p:txBody>
          <a:bodyPr>
            <a:noAutofit/>
          </a:bodyPr>
          <a:lstStyle/>
          <a:p>
            <a:pPr marL="1076325" lvl="0" indent="-806450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抓緊時機傳福音</a:t>
            </a:r>
          </a:p>
          <a:p>
            <a:pPr marL="1701800" marR="0" lvl="0" indent="-806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CA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*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主耶穌也在早上在晚上講道、、、</a:t>
            </a:r>
            <a:endParaRPr lang="en-US" altLang="zh-TW" sz="44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701800" marR="0" lvl="0" indent="-806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在人不同的遭遇時傳福音、、、</a:t>
            </a:r>
          </a:p>
          <a:p>
            <a:pPr marL="1076325" lvl="0" indent="-806450" algn="l">
              <a:spcBef>
                <a:spcPts val="0"/>
              </a:spcBef>
            </a:pP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太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28:</a:t>
            </a:r>
          </a:p>
          <a:p>
            <a:pPr marL="1076325" lvl="0" indent="-806450" algn="l">
              <a:spcBef>
                <a:spcPts val="0"/>
              </a:spcBef>
            </a:pP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19 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所以，你們要去，使萬民作我的門徒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...</a:t>
            </a:r>
          </a:p>
          <a:p>
            <a:pPr marL="1076325" lvl="0" indent="-806450" algn="l">
              <a:spcBef>
                <a:spcPts val="0"/>
              </a:spcBef>
            </a:pP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20 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凡我所吩咐你們的，都教訓他們遵守，我就常與你們同在，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直到世界的末了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en-US" sz="4400" kern="100" dirty="0">
              <a:solidFill>
                <a:srgbClr val="0000FF"/>
              </a:solidFill>
              <a:highlight>
                <a:srgbClr val="FFCCFF"/>
              </a:highlight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A3F860-0E1A-4E85-B00E-77B30BBAE8C7}"/>
              </a:ext>
            </a:extLst>
          </p:cNvPr>
          <p:cNvSpPr txBox="1">
            <a:spLocks/>
          </p:cNvSpPr>
          <p:nvPr/>
        </p:nvSpPr>
        <p:spPr>
          <a:xfrm>
            <a:off x="596048" y="479479"/>
            <a:ext cx="9427182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97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7997" y="1134493"/>
            <a:ext cx="10236076" cy="5505457"/>
          </a:xfrm>
        </p:spPr>
        <p:txBody>
          <a:bodyPr>
            <a:noAutofit/>
          </a:bodyPr>
          <a:lstStyle/>
          <a:p>
            <a:pPr marL="1254125" marR="0" lvl="0" indent="-5365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擴大傳福音的心胸</a:t>
            </a:r>
          </a:p>
          <a:p>
            <a:pPr marL="541338" marR="0" lvl="0" indent="-5048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約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35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你們豈不說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到收割的時候還有四個月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嗎？我告訴你們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﹐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舉目向田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觀看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﹐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莊稼已經熟了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﹐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可以收割了。</a:t>
            </a:r>
          </a:p>
          <a:p>
            <a:pPr marL="358775" marR="0" lvl="0" indent="-3587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TW" sz="4400" kern="100" dirty="0">
                <a:solidFill>
                  <a:srgbClr val="0000FF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*</a:t>
            </a:r>
            <a:r>
              <a:rPr lang="zh-TW" altLang="en-US" sz="4400" kern="100" dirty="0">
                <a:solidFill>
                  <a:srgbClr val="0000FF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關心世界福音的禾場</a:t>
            </a:r>
            <a:r>
              <a:rPr lang="en-US" altLang="zh-TW" sz="4400" kern="100" dirty="0">
                <a:solidFill>
                  <a:srgbClr val="0000FF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﹐</a:t>
            </a:r>
            <a:r>
              <a:rPr lang="zh-TW" altLang="en-US" sz="4400" kern="100" dirty="0">
                <a:solidFill>
                  <a:srgbClr val="0000FF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突破自己向身邊的家人、親友、同事、未信主的同胞、不同文化背景的人、不同種族的人傳 福音！關心 神國度的心胸！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5B29DC5-E9AE-4732-94A6-E8D465C9A14E}"/>
              </a:ext>
            </a:extLst>
          </p:cNvPr>
          <p:cNvSpPr txBox="1">
            <a:spLocks/>
          </p:cNvSpPr>
          <p:nvPr/>
        </p:nvSpPr>
        <p:spPr>
          <a:xfrm>
            <a:off x="490540" y="189914"/>
            <a:ext cx="9427182" cy="10289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658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2B6CA1-DE47-423B-B775-B488FBA5D3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3285" y="3675271"/>
            <a:ext cx="3573193" cy="30436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2F5327-A951-43DA-875F-838EF739E0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5312" y="3675271"/>
            <a:ext cx="3136312" cy="304809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A8A952-B456-47A3-8C37-43534B9F1A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940" y="2849558"/>
            <a:ext cx="10274105" cy="769441"/>
          </a:xfrm>
        </p:spPr>
        <p:txBody>
          <a:bodyPr anchor="ctr">
            <a:noAutofit/>
          </a:bodyPr>
          <a:lstStyle/>
          <a:p>
            <a:pPr marL="541338" indent="-541338" algn="l"/>
            <a:r>
              <a:rPr lang="zh-TW" altLang="en-US" sz="4400" dirty="0">
                <a:solidFill>
                  <a:schemeClr val="bg1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林前 </a:t>
            </a:r>
            <a:r>
              <a:rPr lang="en-US" altLang="zh-TW" sz="4400" dirty="0">
                <a:solidFill>
                  <a:schemeClr val="bg1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9:22 ....</a:t>
            </a:r>
            <a:r>
              <a:rPr lang="zh-TW" altLang="en-US" sz="4400" dirty="0">
                <a:solidFill>
                  <a:schemeClr val="bg1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無論如何，總要救些人。</a:t>
            </a:r>
            <a:endParaRPr lang="en-CA" sz="4400" dirty="0">
              <a:solidFill>
                <a:schemeClr val="bg1"/>
              </a:solidFill>
              <a:highlight>
                <a:srgbClr val="FFCCFF"/>
              </a:highlight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BB4572-99FC-4A25-84F0-743DAEC18F7B}"/>
              </a:ext>
            </a:extLst>
          </p:cNvPr>
          <p:cNvSpPr txBox="1"/>
          <p:nvPr/>
        </p:nvSpPr>
        <p:spPr>
          <a:xfrm>
            <a:off x="3048587" y="686564"/>
            <a:ext cx="609482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96CB">
                  <a:lumMod val="75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altLang="zh-TW" sz="4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擴大</a:t>
            </a: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傳福音的心胸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CC2CEA5-D570-44BD-B84B-20FF0A2CD2BE}"/>
              </a:ext>
            </a:extLst>
          </p:cNvPr>
          <p:cNvSpPr txBox="1">
            <a:spLocks/>
          </p:cNvSpPr>
          <p:nvPr/>
        </p:nvSpPr>
        <p:spPr>
          <a:xfrm>
            <a:off x="679940" y="1456005"/>
            <a:ext cx="11240086" cy="144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zh-TW" altLang="en-US" sz="4400" dirty="0">
                <a:solidFill>
                  <a:srgbClr val="FFFF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彼得後書</a:t>
            </a:r>
            <a:r>
              <a:rPr lang="en-US" altLang="zh-TW" sz="4400" dirty="0">
                <a:solidFill>
                  <a:srgbClr val="FFFF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3:</a:t>
            </a:r>
            <a:br>
              <a:rPr lang="en-US" altLang="zh-TW" sz="4400" dirty="0">
                <a:solidFill>
                  <a:srgbClr val="FFFF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</a:br>
            <a:r>
              <a:rPr lang="en-US" altLang="zh-TW" sz="4400" dirty="0">
                <a:solidFill>
                  <a:srgbClr val="FFFF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9....</a:t>
            </a:r>
            <a:r>
              <a:rPr lang="zh-TW" altLang="en-US" sz="4400" dirty="0">
                <a:solidFill>
                  <a:srgbClr val="FFFF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不願有一人滅亡，卻願人人都悔改。</a:t>
            </a:r>
            <a:endParaRPr lang="en-CA" sz="4400" dirty="0">
              <a:solidFill>
                <a:srgbClr val="FFFF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56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F2F44-8C84-456B-9303-AB2A42761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842" y="967596"/>
            <a:ext cx="11085343" cy="1735688"/>
          </a:xfrm>
        </p:spPr>
        <p:txBody>
          <a:bodyPr anchor="t">
            <a:normAutofit/>
          </a:bodyPr>
          <a:lstStyle/>
          <a:p>
            <a:pPr algn="l"/>
            <a:r>
              <a:rPr lang="en-US" altLang="zh-TW" sz="5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lang="zh-TW" altLang="en-US" sz="5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擴大傳福音的心胸</a:t>
            </a:r>
            <a:r>
              <a:rPr lang="zh-TW" altLang="en-US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br>
              <a:rPr lang="en-US" altLang="zh-TW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		</a:t>
            </a:r>
            <a:r>
              <a:rPr lang="zh-TW" altLang="en-US" sz="4400" dirty="0">
                <a:solidFill>
                  <a:schemeClr val="tx1"/>
                </a:solidFill>
                <a:highlight>
                  <a:srgbClr val="FFCCFF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心存傳福音的使命與負擔！</a:t>
            </a:r>
            <a:endParaRPr lang="en-CA" sz="4400" dirty="0">
              <a:solidFill>
                <a:schemeClr val="tx1"/>
              </a:solidFill>
              <a:highlight>
                <a:srgbClr val="FFCCFF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F1A94-B1DA-4238-A76E-7667A49B10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703284"/>
            <a:ext cx="11033661" cy="3493539"/>
          </a:xfrm>
        </p:spPr>
        <p:txBody>
          <a:bodyPr>
            <a:noAutofit/>
          </a:bodyPr>
          <a:lstStyle/>
          <a:p>
            <a:pPr marL="1200150" indent="-571500" algn="l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TW" altLang="en-US" sz="4400" i="1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耶穌要賜給人活水</a:t>
            </a:r>
          </a:p>
          <a:p>
            <a:pPr marL="976313" indent="-519113" algn="l">
              <a:spcBef>
                <a:spcPts val="0"/>
              </a:spcBef>
            </a:pP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en-CA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marL="976313" indent="-519113" algn="l">
              <a:spcBef>
                <a:spcPts val="0"/>
              </a:spcBef>
            </a:pPr>
            <a:r>
              <a:rPr lang="en-US" altLang="zh-TW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 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耶穌回答說：「你若知道　神的恩賜，和對你說</a:t>
            </a:r>
            <a:r>
              <a:rPr lang="en-US" altLang="zh-TW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給我水喝</a:t>
            </a:r>
            <a:r>
              <a:rPr lang="en-US" altLang="zh-TW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的是誰，你必早求他，他也必早給了你活水。」</a:t>
            </a:r>
            <a:endParaRPr lang="en-US" altLang="zh-TW" sz="4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299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F2F44-8C84-456B-9303-AB2A42761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624" y="1470076"/>
            <a:ext cx="8813409" cy="1029223"/>
          </a:xfrm>
        </p:spPr>
        <p:txBody>
          <a:bodyPr anchor="ctr">
            <a:normAutofit/>
          </a:bodyPr>
          <a:lstStyle/>
          <a:p>
            <a:pPr algn="ctr"/>
            <a:r>
              <a:rPr lang="zh-TW" altLang="en-US" sz="5400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認定</a:t>
            </a:r>
            <a:r>
              <a:rPr lang="zh-TW" altLang="en-US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人需要福音</a:t>
            </a:r>
            <a:endParaRPr lang="en-CA" sz="5400" dirty="0">
              <a:solidFill>
                <a:schemeClr val="tx1"/>
              </a:solidFill>
              <a:highlight>
                <a:srgbClr val="FFFF00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F1A94-B1DA-4238-A76E-7667A49B10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71120" y="2372688"/>
            <a:ext cx="10620103" cy="3735770"/>
          </a:xfrm>
        </p:spPr>
        <p:txBody>
          <a:bodyPr>
            <a:noAutofit/>
          </a:bodyPr>
          <a:lstStyle/>
          <a:p>
            <a:pPr marL="1200150" indent="-571500" algn="l"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TW" altLang="en-US" sz="4400" i="1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耶穌要賜給人永生！</a:t>
            </a:r>
          </a:p>
          <a:p>
            <a:pPr marL="976313" indent="-519113" algn="l">
              <a:spcAft>
                <a:spcPts val="0"/>
              </a:spcAft>
            </a:pP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「耶穌回答說：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凡喝這水的還要再渴； 人若喝我所賜的水就永遠不渴。我所賜的水要在他裏頭成為泉源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﹐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直湧到永生。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」（約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en-CA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13-14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34E26DA-C312-4A9A-A5AC-7BA65ED50EAA}"/>
              </a:ext>
            </a:extLst>
          </p:cNvPr>
          <p:cNvSpPr txBox="1">
            <a:spLocks/>
          </p:cNvSpPr>
          <p:nvPr/>
        </p:nvSpPr>
        <p:spPr>
          <a:xfrm>
            <a:off x="671732" y="597917"/>
            <a:ext cx="8975191" cy="88231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zh-TW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lang="zh-TW" altLang="en-US" sz="5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擴大</a:t>
            </a:r>
            <a:r>
              <a:rPr lang="zh-TW" altLang="en-US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傳福音的心胸：</a:t>
            </a:r>
            <a:endParaRPr lang="en-CA" sz="4400" dirty="0">
              <a:solidFill>
                <a:schemeClr val="tx1"/>
              </a:solidFill>
              <a:highlight>
                <a:srgbClr val="FFCCFF"/>
              </a:highligh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768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031" y="2504784"/>
            <a:ext cx="9446128" cy="919030"/>
          </a:xfrm>
        </p:spPr>
        <p:txBody>
          <a:bodyPr>
            <a:noAutofit/>
          </a:bodyPr>
          <a:lstStyle/>
          <a:p>
            <a:pPr marL="1435100" lvl="0" indent="-808038" algn="l">
              <a:spcBef>
                <a:spcPts val="0"/>
              </a:spcBef>
            </a:pPr>
            <a:r>
              <a:rPr lang="en-US" altLang="zh-TW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7.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體驗傳福音的喜樂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0BD7565-0E3E-4991-8446-AD25B115B98F}"/>
              </a:ext>
            </a:extLst>
          </p:cNvPr>
          <p:cNvSpPr txBox="1">
            <a:spLocks/>
          </p:cNvSpPr>
          <p:nvPr/>
        </p:nvSpPr>
        <p:spPr>
          <a:xfrm>
            <a:off x="563031" y="1314018"/>
            <a:ext cx="9427182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A31F7F66-9595-4F12-AA2E-A45E256EB24A}"/>
              </a:ext>
            </a:extLst>
          </p:cNvPr>
          <p:cNvSpPr txBox="1">
            <a:spLocks/>
          </p:cNvSpPr>
          <p:nvPr/>
        </p:nvSpPr>
        <p:spPr>
          <a:xfrm>
            <a:off x="346707" y="3256958"/>
            <a:ext cx="10119655" cy="21942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9625" marR="0" lvl="0" indent="-539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96CB">
                  <a:lumMod val="75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約</a:t>
            </a:r>
            <a:r>
              <a:rPr kumimoji="0" lang="en-CA" altLang="zh-TW" sz="44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4:</a:t>
            </a:r>
          </a:p>
          <a:p>
            <a:pPr marL="1076325" marR="0" lvl="0" indent="-806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96CB">
                  <a:lumMod val="75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altLang="zh-TW" sz="4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36 </a:t>
            </a: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收割的人得工價，積蓄五穀到永生，</a:t>
            </a: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CCFF"/>
                </a:highligh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叫撒種的和收割的一同快樂</a:t>
            </a:r>
            <a:r>
              <a:rPr kumimoji="0" lang="zh-TW" altLang="en-US" sz="4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15049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4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8CF1A94-B1DA-4238-A76E-7667A49B10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747" y="935505"/>
            <a:ext cx="9576498" cy="5275384"/>
          </a:xfrm>
        </p:spPr>
        <p:txBody>
          <a:bodyPr>
            <a:noAutofit/>
          </a:bodyPr>
          <a:lstStyle/>
          <a:p>
            <a:pPr marL="625475" indent="-519113" algn="l"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zh-TW" altLang="en-US" sz="4400" i="1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撒馬利亞婦人信主後立刻見證主</a:t>
            </a:r>
          </a:p>
          <a:p>
            <a:pPr marL="625475" indent="-519113" algn="l"/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</a:t>
            </a:r>
          </a:p>
          <a:p>
            <a:pPr marL="625475" indent="-519113" algn="l"/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28 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那婦人就留下水罐子，往城裡去，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對眾人說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</a:p>
          <a:p>
            <a:pPr marL="625475" indent="-519113" algn="l"/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29 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你們來看！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有一個人將我素來所行的一切事都給我說出來了，莫非這就是基督嗎？」</a:t>
            </a:r>
          </a:p>
        </p:txBody>
      </p:sp>
    </p:spTree>
    <p:extLst>
      <p:ext uri="{BB962C8B-B14F-4D97-AF65-F5344CB8AC3E}">
        <p14:creationId xmlns:p14="http://schemas.microsoft.com/office/powerpoint/2010/main" val="176867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8CF1A94-B1DA-4238-A76E-7667A49B10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511" y="348175"/>
            <a:ext cx="10026664" cy="6161649"/>
          </a:xfrm>
        </p:spPr>
        <p:txBody>
          <a:bodyPr>
            <a:noAutofit/>
          </a:bodyPr>
          <a:lstStyle/>
          <a:p>
            <a:pPr marL="625475" indent="-519113" algn="l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zh-TW" altLang="en-US" sz="4400" i="1" kern="100" dirty="0">
                <a:solidFill>
                  <a:schemeClr val="tx1"/>
                </a:solidFill>
                <a:highlight>
                  <a:srgbClr val="FFCC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一個婦人信主影響多人歸主！</a:t>
            </a:r>
          </a:p>
          <a:p>
            <a:pPr marL="625475" indent="-519113" algn="l">
              <a:spcBef>
                <a:spcPts val="0"/>
              </a:spcBef>
            </a:pP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4:</a:t>
            </a:r>
          </a:p>
          <a:p>
            <a:pPr marL="625475" indent="-519113" algn="l">
              <a:spcBef>
                <a:spcPts val="0"/>
              </a:spcBef>
            </a:pP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 </a:t>
            </a:r>
            <a:r>
              <a:rPr lang="zh-TW" altLang="en-US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眾人就出城，往耶穌那裡去</a:t>
            </a:r>
            <a:r>
              <a:rPr lang="en-US" altLang="zh-TW" sz="44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....</a:t>
            </a:r>
          </a:p>
          <a:p>
            <a:pPr marL="625475" indent="-519113" algn="l">
              <a:spcBef>
                <a:spcPts val="0"/>
              </a:spcBef>
            </a:pP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40 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於是撒馬利亞人來見耶穌，求他在他們那裡住下，他便在那裡住了兩天。</a:t>
            </a:r>
          </a:p>
          <a:p>
            <a:pPr marL="625475" indent="-519113" algn="l">
              <a:spcBef>
                <a:spcPts val="0"/>
              </a:spcBef>
            </a:pP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41 </a:t>
            </a:r>
            <a:r>
              <a:rPr lang="zh-TW" altLang="en-US" sz="44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因耶穌的話，信的人就更多了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</a:p>
          <a:p>
            <a:pPr marL="625475" indent="-519113" algn="l">
              <a:spcBef>
                <a:spcPts val="0"/>
              </a:spcBef>
            </a:pPr>
            <a:r>
              <a:rPr lang="en-US" altLang="zh-TW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42 </a:t>
            </a:r>
            <a:r>
              <a:rPr lang="zh-TW" altLang="en-US" sz="44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便對婦人說：「現在我們信，不是因為你的話，是我們親自聽見了， 知道這真是救世主。」</a:t>
            </a:r>
          </a:p>
        </p:txBody>
      </p:sp>
    </p:spTree>
    <p:extLst>
      <p:ext uri="{BB962C8B-B14F-4D97-AF65-F5344CB8AC3E}">
        <p14:creationId xmlns:p14="http://schemas.microsoft.com/office/powerpoint/2010/main" val="282757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羅馬書1:16 - 聖經金句- DailyVerses.net">
            <a:extLst>
              <a:ext uri="{FF2B5EF4-FFF2-40B4-BE49-F238E27FC236}">
                <a16:creationId xmlns:a16="http://schemas.microsoft.com/office/drawing/2014/main" id="{6742822D-6044-405F-B9B8-D27250495E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891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596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耶穌與撒馬利亞婦人談話，應許她如江河一般的永生活水- 號角月報- 號角月報">
            <a:extLst>
              <a:ext uri="{FF2B5EF4-FFF2-40B4-BE49-F238E27FC236}">
                <a16:creationId xmlns:a16="http://schemas.microsoft.com/office/drawing/2014/main" id="{A4339416-FFC9-49CC-A873-940F2F191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243" y="2009564"/>
            <a:ext cx="7803513" cy="484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B3F595C-0070-4F19-B4DB-65839AB143FE}"/>
              </a:ext>
            </a:extLst>
          </p:cNvPr>
          <p:cNvSpPr txBox="1">
            <a:spLocks/>
          </p:cNvSpPr>
          <p:nvPr/>
        </p:nvSpPr>
        <p:spPr>
          <a:xfrm>
            <a:off x="1520483" y="700750"/>
            <a:ext cx="9151034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耶穌與一個撒馬利亞婦人談道</a:t>
            </a:r>
            <a:endParaRPr kumimoji="0" lang="en-CA" altLang="zh-HK" sz="5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982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1418828"/>
            <a:ext cx="9539801" cy="5122649"/>
          </a:xfrm>
        </p:spPr>
        <p:txBody>
          <a:bodyPr>
            <a:noAutofit/>
          </a:bodyPr>
          <a:lstStyle/>
          <a:p>
            <a:pPr marL="1260475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+mj-lt"/>
              <a:buAutoNum type="arabicPeriod"/>
            </a:pPr>
            <a:r>
              <a:rPr lang="zh-TW" altLang="en-US" sz="48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不嫌福音對象是誰</a:t>
            </a:r>
            <a:endParaRPr lang="en-CA" altLang="zh-TW" sz="4800" kern="1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60475" lvl="0" indent="-457200" algn="l">
              <a:spcBef>
                <a:spcPts val="0"/>
              </a:spcBef>
              <a:buClr>
                <a:schemeClr val="tx1"/>
              </a:buClr>
              <a:buSzPct val="90000"/>
              <a:buFont typeface="+mj-lt"/>
              <a:buAutoNum type="arabicPeriod"/>
            </a:pPr>
            <a:r>
              <a:rPr lang="zh-TW" altLang="en-US" sz="48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衝破傳福音上的難阻</a:t>
            </a:r>
            <a:endParaRPr lang="en-CA" altLang="zh-TW" sz="48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60475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+mj-lt"/>
              <a:buAutoNum type="arabicPeriod"/>
            </a:pPr>
            <a:r>
              <a:rPr lang="zh-TW" altLang="en-US" sz="48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用不同進路傳福音</a:t>
            </a:r>
            <a:endParaRPr lang="en-CA" altLang="zh-TW" sz="4800" kern="1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60475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+mj-lt"/>
              <a:buAutoNum type="arabicPeriod"/>
            </a:pPr>
            <a:r>
              <a:rPr lang="zh-TW" altLang="en-US" sz="48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到不同地方傳福音</a:t>
            </a:r>
            <a:endParaRPr lang="en-CA" altLang="zh-TW" sz="48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60475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+mj-lt"/>
              <a:buAutoNum type="arabicPeriod"/>
            </a:pPr>
            <a:r>
              <a:rPr lang="zh-TW" altLang="en-US" sz="48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抓緊時機傳福音</a:t>
            </a:r>
            <a:endParaRPr lang="en-CA" altLang="zh-TW" sz="4800" kern="1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60475" marR="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90000"/>
              <a:buFont typeface="+mj-lt"/>
              <a:buAutoNum type="arabicPeriod"/>
            </a:pPr>
            <a:r>
              <a:rPr lang="zh-TW" altLang="en-US" sz="48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擴大傳福音的心胸</a:t>
            </a:r>
            <a:endParaRPr lang="en-CA" altLang="zh-TW" sz="48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60475" lvl="0" indent="-457200" algn="l">
              <a:spcBef>
                <a:spcPts val="0"/>
              </a:spcBef>
              <a:buClr>
                <a:schemeClr val="tx1"/>
              </a:buClr>
              <a:buSzPct val="90000"/>
              <a:buFont typeface="+mj-lt"/>
              <a:buAutoNum type="arabicPeriod"/>
            </a:pPr>
            <a:r>
              <a:rPr lang="zh-TW" altLang="en-US" sz="4800" kern="1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體驗傳福音的喜樂</a:t>
            </a:r>
            <a:endParaRPr lang="en-CA" altLang="zh-TW" sz="4800" kern="1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25ADD2-FDDA-4E70-8237-8ED24B9B0994}"/>
              </a:ext>
            </a:extLst>
          </p:cNvPr>
          <p:cNvSpPr txBox="1">
            <a:spLocks/>
          </p:cNvSpPr>
          <p:nvPr/>
        </p:nvSpPr>
        <p:spPr>
          <a:xfrm>
            <a:off x="618977" y="575944"/>
            <a:ext cx="8954087" cy="8428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464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路加福音19:10 - 聖經金句- DailyVerses.net">
            <a:extLst>
              <a:ext uri="{FF2B5EF4-FFF2-40B4-BE49-F238E27FC236}">
                <a16:creationId xmlns:a16="http://schemas.microsoft.com/office/drawing/2014/main" id="{D64E0547-0F38-4C6B-AF73-7BE3485975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2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9578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 photo description available.">
            <a:extLst>
              <a:ext uri="{FF2B5EF4-FFF2-40B4-BE49-F238E27FC236}">
                <a16:creationId xmlns:a16="http://schemas.microsoft.com/office/drawing/2014/main" id="{136C40A5-0A2E-4A00-9B98-184563A4B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141" y="453683"/>
            <a:ext cx="5950634" cy="595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65A3CC2-27A7-4E05-A231-D79B72AFAAC7}"/>
              </a:ext>
            </a:extLst>
          </p:cNvPr>
          <p:cNvSpPr txBox="1">
            <a:spLocks/>
          </p:cNvSpPr>
          <p:nvPr/>
        </p:nvSpPr>
        <p:spPr>
          <a:xfrm rot="20355102">
            <a:off x="386067" y="2039792"/>
            <a:ext cx="5468810" cy="20829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</a:t>
            </a:r>
            <a:r>
              <a:rPr lang="zh-TW" altLang="en-US" i="1" dirty="0">
                <a:solidFill>
                  <a:prstClr val="black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：</a:t>
            </a:r>
            <a:endParaRPr lang="en-US" altLang="zh-TW" i="1" dirty="0">
              <a:solidFill>
                <a:prstClr val="black"/>
              </a:solidFill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="0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一個都不嫌少</a:t>
            </a:r>
            <a:r>
              <a:rPr lang="zh-TW" altLang="en-US" i="1" dirty="0">
                <a:solidFill>
                  <a:srgbClr val="0000FF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！</a:t>
            </a:r>
            <a:endParaRPr kumimoji="0" lang="en-CA" altLang="zh-HK" b="0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9221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 one less poster">
            <a:extLst>
              <a:ext uri="{FF2B5EF4-FFF2-40B4-BE49-F238E27FC236}">
                <a16:creationId xmlns:a16="http://schemas.microsoft.com/office/drawing/2014/main" id="{80F0A321-704F-46FA-B9D7-3D98EA96E2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29731" y="3548"/>
            <a:ext cx="8011550" cy="685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0A78C57-A4C3-4ACC-8B1F-71A7C35B1318}"/>
              </a:ext>
            </a:extLst>
          </p:cNvPr>
          <p:cNvSpPr/>
          <p:nvPr/>
        </p:nvSpPr>
        <p:spPr>
          <a:xfrm>
            <a:off x="2103120" y="5373858"/>
            <a:ext cx="4360985" cy="1139484"/>
          </a:xfrm>
          <a:prstGeom prst="ellipse">
            <a:avLst/>
          </a:prstGeom>
          <a:noFill/>
          <a:ln w="762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7608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BAE2B35-839C-4A47-A15B-BE5F1E4FC1FC}"/>
              </a:ext>
            </a:extLst>
          </p:cNvPr>
          <p:cNvSpPr txBox="1">
            <a:spLocks/>
          </p:cNvSpPr>
          <p:nvPr/>
        </p:nvSpPr>
        <p:spPr>
          <a:xfrm>
            <a:off x="546371" y="886263"/>
            <a:ext cx="6142818" cy="5563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TW" altLang="en-US" sz="4400" dirty="0">
                <a:solidFill>
                  <a:schemeClr val="bg1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劇情故事講述一名</a:t>
            </a:r>
            <a:r>
              <a:rPr lang="en-US" altLang="zh-TW" sz="4400" dirty="0">
                <a:solidFill>
                  <a:schemeClr val="bg1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13</a:t>
            </a:r>
            <a:r>
              <a:rPr lang="zh-TW" altLang="en-US" sz="4400" dirty="0">
                <a:solidFill>
                  <a:schemeClr val="bg1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歲剛小學畢業的女生到山區做代課老師，為了實踐老教師「學生</a:t>
            </a:r>
            <a:r>
              <a:rPr lang="zh-TW" altLang="en-US" sz="4800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一個都不能少</a:t>
            </a:r>
            <a:r>
              <a:rPr lang="zh-TW" altLang="en-US" sz="4400" dirty="0">
                <a:solidFill>
                  <a:schemeClr val="bg1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」的承諾，獨自前往城市尋找因貧困而輟學打工的學生</a:t>
            </a:r>
            <a:r>
              <a:rPr lang="en-US" altLang="zh-TW" sz="4400" dirty="0">
                <a:solidFill>
                  <a:schemeClr val="bg1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....</a:t>
            </a:r>
            <a:endParaRPr lang="en-CA" sz="4400" dirty="0">
              <a:solidFill>
                <a:schemeClr val="bg1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874E203-9050-4C78-87ED-9AA213894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28473" y="488852"/>
            <a:ext cx="5123447" cy="590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54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耶穌與撒馬利亞婦人談話，應許她如江河一般的永生活水- 號角月報- 號角月報">
            <a:extLst>
              <a:ext uri="{FF2B5EF4-FFF2-40B4-BE49-F238E27FC236}">
                <a16:creationId xmlns:a16="http://schemas.microsoft.com/office/drawing/2014/main" id="{A4339416-FFC9-49CC-A873-940F2F191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243" y="2009564"/>
            <a:ext cx="7803513" cy="484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B3F595C-0070-4F19-B4DB-65839AB143FE}"/>
              </a:ext>
            </a:extLst>
          </p:cNvPr>
          <p:cNvSpPr txBox="1">
            <a:spLocks/>
          </p:cNvSpPr>
          <p:nvPr/>
        </p:nvSpPr>
        <p:spPr>
          <a:xfrm>
            <a:off x="1857362" y="728885"/>
            <a:ext cx="8477273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耶穌傳福音：一個都不嫌少</a:t>
            </a:r>
            <a:endParaRPr kumimoji="0" lang="en-CA" altLang="zh-HK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57531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CCF044F-1AD0-479F-BD88-51EBD6129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295" y="2717779"/>
            <a:ext cx="9144000" cy="1872607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6000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傳福音：</a:t>
            </a:r>
            <a:r>
              <a:rPr lang="zh-TW" altLang="en-US" sz="6000" i="1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一個都不嫌少</a:t>
            </a:r>
            <a:br>
              <a:rPr lang="en-US" altLang="zh-TW" sz="8000" dirty="0">
                <a:solidFill>
                  <a:schemeClr val="tx1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TW" altLang="en-US" sz="49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約</a:t>
            </a:r>
            <a:r>
              <a:rPr lang="en-US" altLang="zh-TW" sz="49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4:1-10</a:t>
            </a:r>
            <a:endParaRPr lang="en-CA" sz="490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4496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7F911-3EE6-451C-A8F2-68C77B5E3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41169" y="2064139"/>
            <a:ext cx="10278140" cy="3857747"/>
          </a:xfrm>
        </p:spPr>
        <p:txBody>
          <a:bodyPr>
            <a:noAutofit/>
          </a:bodyPr>
          <a:lstStyle/>
          <a:p>
            <a:pPr marL="803275"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lang="en-US" altLang="zh-TW" sz="40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4000" kern="100" dirty="0">
                <a:solidFill>
                  <a:schemeClr val="tx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不嫌福音對象是誰</a:t>
            </a:r>
            <a:endParaRPr lang="en-CA" sz="4000" kern="100" dirty="0">
              <a:solidFill>
                <a:schemeClr val="tx1"/>
              </a:solidFill>
              <a:highlight>
                <a:srgbClr val="00FFFF"/>
              </a:highlight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286000" lvl="4" indent="-457200" algn="l">
              <a:spcBef>
                <a:spcPts val="0"/>
              </a:spcBef>
              <a:buClrTx/>
              <a:buFont typeface="Symbol" panose="05050102010706020507" pitchFamily="18" charset="2"/>
              <a:buChar char=""/>
            </a:pPr>
            <a:r>
              <a:rPr lang="zh-TW" altLang="en-US" sz="4000" kern="100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撒瑪利亞婦人</a:t>
            </a:r>
            <a:endParaRPr lang="en-CA" sz="4000" kern="100" dirty="0">
              <a:solidFill>
                <a:schemeClr val="tx1"/>
              </a:solidFill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0" lvl="5" indent="-571500" algn="l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TW" altLang="en-US" sz="40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陌生人</a:t>
            </a:r>
            <a:endParaRPr lang="en-US" altLang="zh-TW" sz="40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0" lvl="5" indent="-571500" algn="l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TW" altLang="en-US" sz="40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猶太人和撒馬利亞人沒有來往</a:t>
            </a:r>
            <a:endParaRPr lang="en-US" altLang="zh-TW" sz="40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0" lvl="5" indent="-571500" algn="l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TW" altLang="en-US" sz="40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婦人：猶太男人不看重女人</a:t>
            </a:r>
            <a:endParaRPr lang="en-CA" altLang="zh-TW" sz="40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0" lvl="5" indent="-571500" algn="l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TW" altLang="en-US" sz="40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en-US" altLang="zh-HK" sz="40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40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個丈夫：不受歡迎的人</a:t>
            </a:r>
            <a:endParaRPr lang="en-CA" sz="4000" kern="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4FDA119-6246-44DD-A172-6FB2F925AA6B}"/>
              </a:ext>
            </a:extLst>
          </p:cNvPr>
          <p:cNvSpPr txBox="1">
            <a:spLocks/>
          </p:cNvSpPr>
          <p:nvPr/>
        </p:nvSpPr>
        <p:spPr>
          <a:xfrm>
            <a:off x="1568548" y="883630"/>
            <a:ext cx="7350369" cy="11907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傳福音：一個都不嫌少</a:t>
            </a:r>
            <a:endParaRPr kumimoji="0" lang="en-CA" altLang="zh-HK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34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1231</TotalTime>
  <Words>1657</Words>
  <Application>Microsoft Office PowerPoint</Application>
  <PresentationFormat>Widescreen</PresentationFormat>
  <Paragraphs>139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微軟正黑體</vt:lpstr>
      <vt:lpstr>微軟正黑體</vt:lpstr>
      <vt:lpstr>標楷體</vt:lpstr>
      <vt:lpstr>Arial</vt:lpstr>
      <vt:lpstr>Symbol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傳福音：一個都不嫌少 約4:1-10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在傳福音上，有甚麼難阻我們是要突破的？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林前 9:22 ....無論如何，總要救些人。</vt:lpstr>
      <vt:lpstr>6.擴大傳福音的心胸：   心存傳福音的使命與負擔！</vt:lpstr>
      <vt:lpstr>認定人需要福音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諸般智慧佈道法簡介</dc:title>
  <dc:creator>SK Hung</dc:creator>
  <cp:lastModifiedBy>James Hung</cp:lastModifiedBy>
  <cp:revision>109</cp:revision>
  <cp:lastPrinted>2019-03-15T18:06:37Z</cp:lastPrinted>
  <dcterms:created xsi:type="dcterms:W3CDTF">2019-03-14T18:51:24Z</dcterms:created>
  <dcterms:modified xsi:type="dcterms:W3CDTF">2026-03-22T15:18:44Z</dcterms:modified>
</cp:coreProperties>
</file>