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7E3D2">
              <a:alpha val="5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DF6DA"/>
              </a:solidFill>
              <a:prstDash val="solid"/>
              <a:miter lim="400000"/>
            </a:ln>
          </a:left>
          <a:right>
            <a:ln w="12700" cap="flat">
              <a:solidFill>
                <a:srgbClr val="FDF6DA"/>
              </a:solidFill>
              <a:prstDash val="solid"/>
              <a:miter lim="400000"/>
            </a:ln>
          </a:right>
          <a:top>
            <a:ln w="12700" cap="flat">
              <a:solidFill>
                <a:srgbClr val="FDF6DA"/>
              </a:solidFill>
              <a:prstDash val="solid"/>
              <a:miter lim="400000"/>
            </a:ln>
          </a:top>
          <a:bottom>
            <a:ln w="12700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5C69B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FDF6DA"/>
              </a:solidFill>
              <a:prstDash val="solid"/>
              <a:miter lim="400000"/>
            </a:ln>
          </a:top>
          <a:bottom>
            <a:ln w="12700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C9D69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 b="def" i="def"/>
      <a:tcStyle>
        <a:tcBdr/>
        <a:fill>
          <a:solidFill>
            <a:srgbClr val="F6F2E5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BDBBB3"/>
              </a:solidFill>
              <a:prstDash val="solid"/>
              <a:miter lim="400000"/>
            </a:ln>
          </a:top>
          <a:bottom>
            <a:ln w="3175" cap="flat">
              <a:solidFill>
                <a:srgbClr val="BDBBB3"/>
              </a:solidFill>
              <a:prstDash val="solid"/>
              <a:miter lim="400000"/>
            </a:ln>
          </a:bottom>
          <a:insideH>
            <a:ln w="3175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 b="def" i="def"/>
      <a:tcStyle>
        <a:tcBdr/>
        <a:fill>
          <a:solidFill>
            <a:srgbClr val="F9F5E8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 b="def" i="def"/>
      <a:tcStyle>
        <a:tcBdr/>
        <a:fill>
          <a:solidFill>
            <a:srgbClr val="FFFBF1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 b="def" i="def"/>
      <a:tcStyle>
        <a:tcBdr/>
        <a:fill>
          <a:solidFill>
            <a:srgbClr val="E9E7DC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BD2B2"/>
              </a:solidFill>
              <a:prstDash val="solid"/>
              <a:miter lim="400000"/>
            </a:ln>
          </a:top>
          <a:bottom>
            <a:ln w="12700" cap="flat">
              <a:solidFill>
                <a:srgbClr val="DBD2B2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DF9ED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25400" cap="flat">
              <a:solidFill>
                <a:srgbClr val="C6BB94"/>
              </a:solidFill>
              <a:prstDash val="solid"/>
              <a:miter lim="400000"/>
            </a:ln>
          </a:left>
          <a:right>
            <a:ln w="25400" cap="flat">
              <a:solidFill>
                <a:srgbClr val="C6BB94"/>
              </a:solidFill>
              <a:prstDash val="solid"/>
              <a:miter lim="400000"/>
            </a:ln>
          </a:right>
          <a:top>
            <a:ln w="12700" cap="flat">
              <a:solidFill>
                <a:srgbClr val="DBD2B2"/>
              </a:solidFill>
              <a:prstDash val="solid"/>
              <a:miter lim="400000"/>
            </a:ln>
          </a:top>
          <a:bottom>
            <a:ln w="12700" cap="flat">
              <a:solidFill>
                <a:srgbClr val="DBD2B2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solidFill>
                <a:srgbClr val="DBD2B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6BB94"/>
              </a:solidFill>
              <a:prstDash val="solid"/>
              <a:miter lim="400000"/>
            </a:ln>
          </a:top>
          <a:bottom>
            <a:ln w="25400" cap="flat">
              <a:solidFill>
                <a:srgbClr val="C6BB94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6BB94"/>
              </a:solidFill>
              <a:prstDash val="solid"/>
              <a:miter lim="400000"/>
            </a:ln>
          </a:top>
          <a:bottom>
            <a:ln w="25400" cap="flat">
              <a:solidFill>
                <a:srgbClr val="C6BB94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"/>
          <p:cNvSpPr/>
          <p:nvPr/>
        </p:nvSpPr>
        <p:spPr>
          <a:xfrm>
            <a:off x="952500" y="72898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Title Text"/>
          <p:cNvSpPr txBox="1"/>
          <p:nvPr>
            <p:ph type="title"/>
          </p:nvPr>
        </p:nvSpPr>
        <p:spPr>
          <a:xfrm>
            <a:off x="952500" y="4229100"/>
            <a:ext cx="22479000" cy="2857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5" name="Body Level One…"/>
          <p:cNvSpPr txBox="1"/>
          <p:nvPr>
            <p:ph type="body" sz="quarter" idx="1"/>
          </p:nvPr>
        </p:nvSpPr>
        <p:spPr>
          <a:xfrm>
            <a:off x="952500" y="7823200"/>
            <a:ext cx="22479000" cy="11557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lide Number"/>
          <p:cNvSpPr txBox="1"/>
          <p:nvPr>
            <p:ph type="sldNum" sz="quarter" idx="2"/>
          </p:nvPr>
        </p:nvSpPr>
        <p:spPr>
          <a:xfrm>
            <a:off x="22898100" y="12319000"/>
            <a:ext cx="419100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–Johnny Appleseed"/>
          <p:cNvSpPr txBox="1"/>
          <p:nvPr>
            <p:ph type="body" sz="quarter" idx="21"/>
          </p:nvPr>
        </p:nvSpPr>
        <p:spPr>
          <a:xfrm>
            <a:off x="952500" y="8318500"/>
            <a:ext cx="22479000" cy="711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40000"/>
              </a:lnSpc>
              <a:spcBef>
                <a:spcPts val="0"/>
              </a:spcBef>
              <a:buSzTx/>
              <a:buNone/>
              <a:defRPr i="1" sz="4200">
                <a:solidFill>
                  <a:srgbClr val="9D9D9D"/>
                </a:solidFill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100" name="“Type a quote here.”"/>
          <p:cNvSpPr txBox="1"/>
          <p:nvPr>
            <p:ph type="body" sz="quarter" idx="22"/>
          </p:nvPr>
        </p:nvSpPr>
        <p:spPr>
          <a:xfrm>
            <a:off x="2387600" y="6064448"/>
            <a:ext cx="19621500" cy="838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SzTx/>
              <a:buNone/>
              <a:defRPr sz="50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reen and yellow boat on the shore across the water from the village of Ferragudo, Portugal at duskFishermen boats at sea near village at dusk in Algarve, south of Portugal."/>
          <p:cNvSpPr/>
          <p:nvPr>
            <p:ph type="pic" idx="21"/>
          </p:nvPr>
        </p:nvSpPr>
        <p:spPr>
          <a:xfrm>
            <a:off x="0" y="-87630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ck formations in the turquoise waters of Algarve, Portugal"/>
          <p:cNvSpPr/>
          <p:nvPr>
            <p:ph type="pic" idx="21"/>
          </p:nvPr>
        </p:nvSpPr>
        <p:spPr>
          <a:xfrm>
            <a:off x="927100" y="-1765300"/>
            <a:ext cx="22529800" cy="1501986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4" name="Title Text"/>
          <p:cNvSpPr txBox="1"/>
          <p:nvPr>
            <p:ph type="title"/>
          </p:nvPr>
        </p:nvSpPr>
        <p:spPr>
          <a:xfrm>
            <a:off x="952500" y="9982200"/>
            <a:ext cx="22479000" cy="15748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5" name="Body Level One…"/>
          <p:cNvSpPr txBox="1"/>
          <p:nvPr>
            <p:ph type="body" sz="quarter" idx="1"/>
          </p:nvPr>
        </p:nvSpPr>
        <p:spPr>
          <a:xfrm>
            <a:off x="952500" y="11620500"/>
            <a:ext cx="22479000" cy="11811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/>
          <p:nvPr>
            <p:ph type="title"/>
          </p:nvPr>
        </p:nvSpPr>
        <p:spPr>
          <a:xfrm>
            <a:off x="952500" y="5435600"/>
            <a:ext cx="22479000" cy="28575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ghthouse in Portugal with coastal rock formations in the foreground overlooking the ocean at sunset "/>
          <p:cNvSpPr/>
          <p:nvPr>
            <p:ph type="pic" idx="21"/>
          </p:nvPr>
        </p:nvSpPr>
        <p:spPr>
          <a:xfrm>
            <a:off x="12623800" y="-1346200"/>
            <a:ext cx="10928468" cy="16319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2" name="Title Text"/>
          <p:cNvSpPr txBox="1"/>
          <p:nvPr>
            <p:ph type="title"/>
          </p:nvPr>
        </p:nvSpPr>
        <p:spPr>
          <a:xfrm>
            <a:off x="952500" y="3378200"/>
            <a:ext cx="10934700" cy="8534400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43" name="Body Level One…"/>
          <p:cNvSpPr txBox="1"/>
          <p:nvPr>
            <p:ph type="body" sz="quarter" idx="1"/>
          </p:nvPr>
        </p:nvSpPr>
        <p:spPr>
          <a:xfrm>
            <a:off x="952500" y="1638300"/>
            <a:ext cx="10934700" cy="11811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e"/>
          <p:cNvSpPr/>
          <p:nvPr/>
        </p:nvSpPr>
        <p:spPr>
          <a:xfrm>
            <a:off x="952500" y="36195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Lin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2" name="Body Level One…"/>
          <p:cNvSpPr txBox="1"/>
          <p:nvPr>
            <p:ph type="body" idx="1"/>
          </p:nvPr>
        </p:nvSpPr>
        <p:spPr>
          <a:xfrm>
            <a:off x="952500" y="4267200"/>
            <a:ext cx="22479000" cy="8051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in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1" name="Rock formations in the turquoise waters of Algarve, Portugal"/>
          <p:cNvSpPr/>
          <p:nvPr>
            <p:ph type="pic" sz="half" idx="21"/>
          </p:nvPr>
        </p:nvSpPr>
        <p:spPr>
          <a:xfrm>
            <a:off x="381000" y="4229100"/>
            <a:ext cx="11684000" cy="77893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12687300" y="4114800"/>
            <a:ext cx="10744200" cy="7950200"/>
          </a:xfrm>
          <a:prstGeom prst="rect">
            <a:avLst/>
          </a:prstGeom>
        </p:spPr>
        <p:txBody>
          <a:bodyPr/>
          <a:lstStyle>
            <a:lvl1pPr marL="4953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1pPr>
            <a:lvl2pPr marL="9906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2pPr>
            <a:lvl3pPr marL="14859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3pPr>
            <a:lvl4pPr marL="19812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4pPr>
            <a:lvl5pPr marL="24765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reen and yellow boat at water’s edge across from the village of Ferragudo, Portugal at duskFishermen boats at sea near village at dusk in Algarve, south of Portugal."/>
          <p:cNvSpPr/>
          <p:nvPr>
            <p:ph type="pic" sz="half" idx="21"/>
          </p:nvPr>
        </p:nvSpPr>
        <p:spPr>
          <a:xfrm>
            <a:off x="13208000" y="520700"/>
            <a:ext cx="10909968" cy="72771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0" name="Rock formations in the turquoise waters of Algarve, Portugal"/>
          <p:cNvSpPr/>
          <p:nvPr>
            <p:ph type="pic" sz="half" idx="22"/>
          </p:nvPr>
        </p:nvSpPr>
        <p:spPr>
          <a:xfrm>
            <a:off x="13208000" y="6146800"/>
            <a:ext cx="10160000" cy="67733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1" name="Lighthouse in Portugal with coastal rock formations in the foreground overlooking the ocean at sunset "/>
          <p:cNvSpPr/>
          <p:nvPr>
            <p:ph type="pic" idx="23"/>
          </p:nvPr>
        </p:nvSpPr>
        <p:spPr>
          <a:xfrm>
            <a:off x="742138" y="-1391145"/>
            <a:ext cx="11855474" cy="177038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952500" y="13004800"/>
            <a:ext cx="22479000" cy="0"/>
          </a:xfrm>
          <a:prstGeom prst="line">
            <a:avLst/>
          </a:prstGeom>
          <a:ln w="762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Line"/>
          <p:cNvSpPr/>
          <p:nvPr/>
        </p:nvSpPr>
        <p:spPr>
          <a:xfrm>
            <a:off x="952500" y="7112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952500" y="1384300"/>
            <a:ext cx="22479000" cy="10947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Title Text"/>
          <p:cNvSpPr txBox="1"/>
          <p:nvPr>
            <p:ph type="title"/>
          </p:nvPr>
        </p:nvSpPr>
        <p:spPr>
          <a:xfrm>
            <a:off x="952500" y="838200"/>
            <a:ext cx="22479000" cy="267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22923500" y="12319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1pPr>
      <a:lvl2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2pPr>
      <a:lvl3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3pPr>
      <a:lvl4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4pPr>
      <a:lvl5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5pPr>
      <a:lvl6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6pPr>
      <a:lvl7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7pPr>
      <a:lvl8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8pPr>
      <a:lvl9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9pPr>
    </p:titleStyle>
    <p:bodyStyle>
      <a:lvl1pPr marL="571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1pPr>
      <a:lvl2pPr marL="1143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2pPr>
      <a:lvl3pPr marL="1714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3pPr>
      <a:lvl4pPr marL="2286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4pPr>
      <a:lvl5pPr marL="2857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5pPr>
      <a:lvl6pPr marL="3429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6pPr>
      <a:lvl7pPr marL="4000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7pPr>
      <a:lvl8pPr marL="4572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8pPr>
      <a:lvl9pPr marL="5143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「赦罪越多、愛主更多」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algn="ctr" defTabSz="388620">
              <a:lnSpc>
                <a:spcPct val="150000"/>
              </a:lnSpc>
              <a:spcBef>
                <a:spcPts val="0"/>
              </a:spcBef>
              <a:buSzTx/>
              <a:buNone/>
              <a:defRPr sz="620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88620">
              <a:lnSpc>
                <a:spcPct val="150000"/>
              </a:lnSpc>
              <a:spcBef>
                <a:spcPts val="0"/>
              </a:spcBef>
              <a:buSzTx/>
              <a:buNone/>
              <a:defRPr sz="1428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「赦罪越多、愛主更多」</a:t>
            </a:r>
          </a:p>
          <a:p>
            <a:pPr marL="0" indent="0" algn="ctr" defTabSz="388620">
              <a:lnSpc>
                <a:spcPct val="150000"/>
              </a:lnSpc>
              <a:spcBef>
                <a:spcPts val="0"/>
              </a:spcBef>
              <a:buSzTx/>
              <a:buNone/>
              <a:defRPr sz="714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88620">
              <a:lnSpc>
                <a:spcPct val="150000"/>
              </a:lnSpc>
              <a:spcBef>
                <a:spcPts val="0"/>
              </a:spcBef>
              <a:buSzTx/>
              <a:buNone/>
              <a:defRPr sz="12665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經文：路 7:36-50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2. 蒙主赦免的人 - 有罪的女人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蒙主赦免的人 - 有罪的女人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9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7:37 </a:t>
            </a:r>
            <a:r>
              <a:rPr>
                <a:solidFill>
                  <a:srgbClr val="FF2600"/>
                </a:solidFill>
              </a:rPr>
              <a:t>那城裡有一個女人、是個罪人</a:t>
            </a:r>
            <a:r>
              <a:t>．知道耶穌在法利賽人家裡坐席、就拿著盛香膏的玉瓶、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把握對主愛的奉獻：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365760">
              <a:lnSpc>
                <a:spcPct val="120000"/>
              </a:lnSpc>
              <a:spcBef>
                <a:spcPts val="0"/>
              </a:spcBef>
              <a:buSzTx/>
              <a:buNone/>
              <a:defRPr b="1" sz="1096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把握對主愛的奉獻：</a:t>
            </a:r>
          </a:p>
          <a:p>
            <a:pPr marL="0" indent="0" defTabSz="365760">
              <a:lnSpc>
                <a:spcPct val="120000"/>
              </a:lnSpc>
              <a:spcBef>
                <a:spcPts val="0"/>
              </a:spcBef>
              <a:buSzTx/>
              <a:buNone/>
              <a:defRPr sz="136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365760">
              <a:lnSpc>
                <a:spcPct val="120000"/>
              </a:lnSpc>
              <a:spcBef>
                <a:spcPts val="0"/>
              </a:spcBef>
              <a:buSzTx/>
              <a:buNone/>
              <a:defRPr sz="896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7:37-38 那城裡有一個女人、是個罪人．</a:t>
            </a:r>
            <a:r>
              <a:rPr>
                <a:solidFill>
                  <a:srgbClr val="0433FF"/>
                </a:solidFill>
              </a:rPr>
              <a:t>知道耶穌在法利賽人家裡坐席</a:t>
            </a:r>
            <a:r>
              <a:t>、</a:t>
            </a:r>
            <a:r>
              <a:rPr>
                <a:solidFill>
                  <a:srgbClr val="FF2600"/>
                </a:solidFill>
              </a:rPr>
              <a:t>就拿著盛香膏的玉瓶、站在耶穌背後、挨著他的腳哭、眼淚溼了耶穌的腳、就用自己的頭髮擦乾、又用嘴連連親他的腳、把香膏抹上。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9" name="7:39 請耶穌的法利賽人看見這事、心裡說、這人若是先知、必知道摸他的是誰、是個怎樣的女人、乃是個罪人。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1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7:39 </a:t>
            </a:r>
            <a:r>
              <a:rPr sz="10200">
                <a:solidFill>
                  <a:srgbClr val="FF2600"/>
                </a:solidFill>
              </a:rPr>
              <a:t>請耶穌的法利賽人看見這事、心裡說、</a:t>
            </a:r>
            <a:r>
              <a:rPr sz="10400">
                <a:solidFill>
                  <a:srgbClr val="0433FF"/>
                </a:solidFill>
              </a:rPr>
              <a:t>這人若是先知、必知道摸他的是誰、是個怎樣的女人、乃是個罪人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2" name="「欠債不用還錢」: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397763">
              <a:lnSpc>
                <a:spcPct val="120000"/>
              </a:lnSpc>
              <a:spcBef>
                <a:spcPts val="0"/>
              </a:spcBef>
              <a:buSzTx/>
              <a:buNone/>
              <a:defRPr sz="1070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「欠債不用還錢」:</a:t>
            </a:r>
          </a:p>
          <a:p>
            <a:pPr marL="0" indent="0" defTabSz="397763">
              <a:lnSpc>
                <a:spcPct val="120000"/>
              </a:lnSpc>
              <a:spcBef>
                <a:spcPts val="0"/>
              </a:spcBef>
              <a:buSzTx/>
              <a:buNone/>
              <a:defRPr sz="87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397763">
              <a:lnSpc>
                <a:spcPct val="120000"/>
              </a:lnSpc>
              <a:spcBef>
                <a:spcPts val="0"/>
              </a:spcBef>
              <a:buSzTx/>
              <a:buNone/>
              <a:defRPr sz="7569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7:40 </a:t>
            </a:r>
            <a:r>
              <a:rPr>
                <a:solidFill>
                  <a:srgbClr val="FF2600"/>
                </a:solidFill>
              </a:rPr>
              <a:t>耶穌對他說、西門．我有句話要對你說</a:t>
            </a:r>
            <a:r>
              <a:t>．西門說、夫子、請說。</a:t>
            </a:r>
          </a:p>
          <a:p>
            <a:pPr marL="0" indent="0" defTabSz="397763">
              <a:lnSpc>
                <a:spcPct val="120000"/>
              </a:lnSpc>
              <a:spcBef>
                <a:spcPts val="0"/>
              </a:spcBef>
              <a:buSzTx/>
              <a:buNone/>
              <a:defRPr sz="7569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7:41 </a:t>
            </a:r>
            <a:r>
              <a:t>耶穌說、</a:t>
            </a:r>
            <a:r>
              <a:rPr>
                <a:solidFill>
                  <a:srgbClr val="0433FF"/>
                </a:solidFill>
              </a:rPr>
              <a:t>一個債主、有兩個人欠他的債．一個欠五十兩銀子、一個欠五兩銀子</a:t>
            </a:r>
            <a:r>
              <a:t>．</a:t>
            </a:r>
          </a:p>
          <a:p>
            <a:pPr marL="0" indent="0" defTabSz="397763">
              <a:lnSpc>
                <a:spcPct val="120000"/>
              </a:lnSpc>
              <a:spcBef>
                <a:spcPts val="0"/>
              </a:spcBef>
              <a:buSzTx/>
              <a:buNone/>
              <a:defRPr sz="7569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7:42 </a:t>
            </a:r>
            <a:r>
              <a:rPr>
                <a:solidFill>
                  <a:srgbClr val="0433FF"/>
                </a:solidFill>
              </a:rPr>
              <a:t>因為他們無力償還、債主就開恩免了他們兩個人的債</a:t>
            </a:r>
            <a:r>
              <a:t>。</a:t>
            </a:r>
            <a:r>
              <a:rPr>
                <a:solidFill>
                  <a:srgbClr val="FF2600"/>
                </a:solidFill>
              </a:rPr>
              <a:t>這兩個人那一個更愛他呢？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5" name="7:43 西門回答說、我想是那多得恩免的人。耶穌說、你斷的不錯。43 西門回答說：「我想是得債主開恩免了較多債的那個。」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7:43 </a:t>
            </a:r>
            <a:r>
              <a:rPr>
                <a:solidFill>
                  <a:srgbClr val="FF2600"/>
                </a:solidFill>
              </a:rPr>
              <a:t>西門回答說、我想是那多得恩免的人</a:t>
            </a:r>
            <a:r>
              <a:t>。耶穌說、你斷的不錯。43 西門回答說：</a:t>
            </a:r>
            <a:r>
              <a:rPr>
                <a:solidFill>
                  <a:srgbClr val="FF2600"/>
                </a:solidFill>
              </a:rPr>
              <a:t>「我想是得債主開恩免了較多債的那個。」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真正接待主的人？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379475">
              <a:lnSpc>
                <a:spcPct val="120000"/>
              </a:lnSpc>
              <a:spcBef>
                <a:spcPts val="0"/>
              </a:spcBef>
              <a:buSzTx/>
              <a:buNone/>
              <a:defRPr sz="9379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真正接待主的人？</a:t>
            </a:r>
          </a:p>
          <a:p>
            <a:pPr marL="0" indent="0" defTabSz="379475">
              <a:lnSpc>
                <a:spcPct val="120000"/>
              </a:lnSpc>
              <a:spcBef>
                <a:spcPts val="0"/>
              </a:spcBef>
              <a:buSzTx/>
              <a:buNone/>
              <a:defRPr sz="141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379475">
              <a:lnSpc>
                <a:spcPct val="120000"/>
              </a:lnSpc>
              <a:spcBef>
                <a:spcPts val="0"/>
              </a:spcBef>
              <a:buSzTx/>
              <a:buNone/>
              <a:defRPr sz="639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7:44-46 於是轉過來向著那女人、便對西門說、你看見這女人麼．</a:t>
            </a:r>
          </a:p>
          <a:p>
            <a:pPr marL="0" indent="0" defTabSz="379475">
              <a:lnSpc>
                <a:spcPct val="120000"/>
              </a:lnSpc>
              <a:spcBef>
                <a:spcPts val="0"/>
              </a:spcBef>
              <a:buSzTx/>
              <a:buNone/>
              <a:defRPr sz="738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</a:t>
            </a:r>
            <a:r>
              <a:rPr>
                <a:solidFill>
                  <a:srgbClr val="0433FF"/>
                </a:solidFill>
              </a:rPr>
              <a:t>我進了你的家、你沒有給我水洗腳</a:t>
            </a:r>
            <a:r>
              <a:t>．</a:t>
            </a:r>
            <a:r>
              <a:rPr>
                <a:solidFill>
                  <a:srgbClr val="FF2600"/>
                </a:solidFill>
              </a:rPr>
              <a:t>但這女人用眼淚溼了我的腳、用頭髮擦乾</a:t>
            </a:r>
            <a:r>
              <a:t>。</a:t>
            </a:r>
          </a:p>
          <a:p>
            <a:pPr marL="0" indent="0" defTabSz="379475">
              <a:lnSpc>
                <a:spcPct val="120000"/>
              </a:lnSpc>
              <a:spcBef>
                <a:spcPts val="0"/>
              </a:spcBef>
              <a:buSzTx/>
              <a:buNone/>
              <a:defRPr sz="738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</a:t>
            </a:r>
            <a:r>
              <a:rPr>
                <a:solidFill>
                  <a:srgbClr val="0433FF"/>
                </a:solidFill>
              </a:rPr>
              <a:t>你沒有與我親嘴</a:t>
            </a:r>
            <a:r>
              <a:t>、</a:t>
            </a:r>
            <a:r>
              <a:rPr>
                <a:solidFill>
                  <a:srgbClr val="FF2600"/>
                </a:solidFill>
              </a:rPr>
              <a:t>但這女人從我進來的時候、就不住的用嘴親我的腳</a:t>
            </a:r>
            <a:r>
              <a:t>。</a:t>
            </a:r>
          </a:p>
          <a:p>
            <a:pPr marL="0" indent="0" defTabSz="379475">
              <a:lnSpc>
                <a:spcPct val="120000"/>
              </a:lnSpc>
              <a:spcBef>
                <a:spcPts val="0"/>
              </a:spcBef>
              <a:buSzTx/>
              <a:buNone/>
              <a:defRPr sz="738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</a:t>
            </a:r>
            <a:r>
              <a:rPr>
                <a:solidFill>
                  <a:srgbClr val="0433FF"/>
                </a:solidFill>
              </a:rPr>
              <a:t>你沒有用油抹我的頭</a:t>
            </a:r>
            <a:r>
              <a:t>、</a:t>
            </a:r>
            <a:r>
              <a:rPr>
                <a:solidFill>
                  <a:srgbClr val="FF2600"/>
                </a:solidFill>
              </a:rPr>
              <a:t>但這女人用香膏抹我的腳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1" name="7:47 所以我告訴你、他許多的罪都赦免了．因為他的愛多．但那赦免少的、他的愛就少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16052">
              <a:lnSpc>
                <a:spcPct val="120000"/>
              </a:lnSpc>
              <a:spcBef>
                <a:spcPts val="0"/>
              </a:spcBef>
              <a:buSzTx/>
              <a:buNone/>
              <a:defRPr sz="873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7:47 </a:t>
            </a:r>
            <a:r>
              <a:t>所以我告訴你、</a:t>
            </a:r>
            <a:r>
              <a:rPr>
                <a:solidFill>
                  <a:srgbClr val="FF2600"/>
                </a:solidFill>
              </a:rPr>
              <a:t>他許多的罪都赦免了．因為他的愛多</a:t>
            </a:r>
            <a:r>
              <a:t>．</a:t>
            </a:r>
            <a:r>
              <a:rPr>
                <a:solidFill>
                  <a:srgbClr val="0433FF"/>
                </a:solidFill>
              </a:rPr>
              <a:t>但那赦免少的、他的愛就少</a:t>
            </a:r>
            <a:r>
              <a:t>。</a:t>
            </a:r>
          </a:p>
          <a:p>
            <a:pPr marL="0" indent="0" defTabSz="416052">
              <a:lnSpc>
                <a:spcPct val="120000"/>
              </a:lnSpc>
              <a:spcBef>
                <a:spcPts val="0"/>
              </a:spcBef>
              <a:buSzTx/>
              <a:buNone/>
              <a:defRPr sz="509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16052">
              <a:lnSpc>
                <a:spcPct val="120000"/>
              </a:lnSpc>
              <a:spcBef>
                <a:spcPts val="0"/>
              </a:spcBef>
              <a:buSzTx/>
              <a:buNone/>
              <a:defRPr sz="8736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47 </a:t>
            </a:r>
            <a:r>
              <a:t>因此我告訴你，</a:t>
            </a:r>
            <a:r>
              <a:rPr>
                <a:solidFill>
                  <a:srgbClr val="FF2600"/>
                </a:solidFill>
              </a:rPr>
              <a:t>她愛得多，證明她許多的罪已經赦免了</a:t>
            </a:r>
            <a:r>
              <a:t>；</a:t>
            </a:r>
            <a:r>
              <a:rPr>
                <a:solidFill>
                  <a:srgbClr val="0433FF"/>
                </a:solidFill>
              </a:rPr>
              <a:t>那愛得少的，證明他已得赦免的也少</a:t>
            </a:r>
            <a:r>
              <a:t>。」(新漢語譯本)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4" name="7:49 同席的人心裡說、這是甚麼人、竟赦免人的罪呢。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9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7:49 </a:t>
            </a:r>
            <a:r>
              <a:rPr>
                <a:solidFill>
                  <a:srgbClr val="FF2600"/>
                </a:solidFill>
              </a:rPr>
              <a:t>同席的人心裡說、這是甚麼人、竟赦免人的罪呢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7:48 於是對那女人說、你的罪赦免了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3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7:48 </a:t>
            </a:r>
            <a:r>
              <a:rPr>
                <a:solidFill>
                  <a:srgbClr val="FF2600"/>
                </a:solidFill>
              </a:rPr>
              <a:t>於是對那女人說、你的罪赦免了</a:t>
            </a:r>
            <a:r>
              <a:t>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3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7:50 </a:t>
            </a:r>
            <a:r>
              <a:rPr>
                <a:solidFill>
                  <a:srgbClr val="FF2600"/>
                </a:solidFill>
              </a:rPr>
              <a:t>耶穌對那女人說、你的信救了你、平平安安的回去罷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0" name="「赦罪越多、愛主更多」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「赦罪越多、愛主更多」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</a:t>
            </a:r>
            <a:r>
              <a:rPr sz="11300">
                <a:solidFill>
                  <a:srgbClr val="FF2600"/>
                </a:solidFill>
              </a:rPr>
              <a:t>赦罪是「因」，愛主是「果」</a:t>
            </a:r>
            <a:endParaRPr sz="11300">
              <a:solidFill>
                <a:srgbClr val="FF2600"/>
              </a:solidFill>
            </a:endParaRPr>
          </a:p>
          <a:p>
            <a:pPr marL="221672" indent="-221672" defTabSz="457200">
              <a:lnSpc>
                <a:spcPct val="120000"/>
              </a:lnSpc>
              <a:spcBef>
                <a:spcPts val="0"/>
              </a:spcBef>
              <a:buSzPct val="120000"/>
              <a:buChar char="-"/>
              <a:defRPr sz="9000">
                <a:solidFill>
                  <a:srgbClr val="FF26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「那赦免多的，他的愛就多。」（路7:43）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路 7:36 有一個法利賽人、請耶穌和他喫飯．耶穌就到法利賽人家裡去坐席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6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路 7:36 有一個法利賽人、請耶穌和他喫飯．耶穌就到法利賽人家裡去坐席。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6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7:37 那城裡有一個女人、是個罪人．知道耶穌在法利賽人家裡坐席、就拿著盛香膏的玉瓶、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6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7:38 </a:t>
            </a:r>
            <a:r>
              <a:t>站在耶穌背後、挨著他的腳哭、眼淚溼了耶穌的腳、就用自己的頭髮擦乾、又用嘴連連親他的腳、把香膏抹上。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6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7:39 請耶穌的法利賽人看見這事、心裡說、這人若是先知、必知道摸他的是誰、是個怎樣的女人、乃是個罪人。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「赦罪越多、愛主更多」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「赦罪越多、愛主更多」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赦罪是「因」，愛主是「果」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3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</a:t>
            </a:r>
            <a:r>
              <a:rPr sz="9500">
                <a:solidFill>
                  <a:srgbClr val="FF2600"/>
                </a:solidFill>
              </a:rPr>
              <a:t>信心是「赦罪」與「愛主」之間的橋樑</a:t>
            </a:r>
            <a:endParaRPr>
              <a:solidFill>
                <a:srgbClr val="FF2600"/>
              </a:solidFill>
            </a:endParaRPr>
          </a:p>
          <a:p>
            <a:pPr marL="221672" indent="-221672" defTabSz="457200">
              <a:lnSpc>
                <a:spcPct val="120000"/>
              </a:lnSpc>
              <a:spcBef>
                <a:spcPts val="0"/>
              </a:spcBef>
              <a:buSzPct val="120000"/>
              <a:buChar char="-"/>
              <a:defRPr sz="8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2600"/>
                </a:solidFill>
              </a:rPr>
              <a:t>「你的信救了你，平安地回去吧！」(路7:50)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6" name="面對愛主的難阻：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10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面對愛主的難阻：</a:t>
            </a: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1430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「自義」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9" name="面對愛主的難阻：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10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面對愛主的難阻：</a:t>
            </a: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10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「自義」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1290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2.「羞恥控告」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面對愛主的難阻：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10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面對愛主的難阻：</a:t>
            </a: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10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「自義」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10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2.「羞恥控告」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1410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「功德主義」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5" name="面對愛主的難阻：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10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面對愛主的難阻：</a:t>
            </a: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「自義」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9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2.「羞恥控告」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93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「功德主義」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1400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4. 「不饒恕人」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8" name="「向內看罪，向上看恩」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127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「向內看罪，向上看恩」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1270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「誠實面對」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12700">
                <a:solidFill>
                  <a:srgbClr val="0433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「默想基督」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1" name="打破盛香膏的玉瓶：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77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打破盛香膏的玉瓶：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77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1.「女人貴重的香膏」 - 你願意獻上甚麼最寶貴的資源給主？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77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2.「女人無視旁人的眼光及譏笑」 - 你需突破那些世俗的價值觀及安全感？</a:t>
            </a:r>
          </a:p>
          <a:p>
            <a:pPr marL="0" indent="0" defTabSz="457200">
              <a:lnSpc>
                <a:spcPct val="120000"/>
              </a:lnSpc>
              <a:spcBef>
                <a:spcPts val="800"/>
              </a:spcBef>
              <a:buSzTx/>
              <a:buNone/>
              <a:defRPr sz="7700">
                <a:solidFill>
                  <a:srgbClr val="1F1F1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3.「女人用頭髮擦乾主的腳」 - 你甘願作主僕人的服事與見證嗎？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204" name="- 完 -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sz="10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13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完 -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7:40 耶穌對他說、西門．我有句話要對你說．西門說、夫子、請說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6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7:40 耶穌對他說、西門．我有句話要對你說．西門說、夫子、請說。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6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7:41 </a:t>
            </a:r>
            <a:r>
              <a:t>耶穌說、一個債主、有兩個人欠他的債．一個欠五十兩銀子、一個欠五兩銀子．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6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7:42 因為他們無力償還、債主就開恩免了他們兩個人的債。這兩個人那一個更愛他呢。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6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7:43 西門回答說、我想是那多得恩免的人。耶穌說、你斷的不錯。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7:44 於是轉過來向著那女人、便對西門說、你看見這女人麼．我進了你的家、你沒有給我水洗腳．但這女人用眼淚溼了我的腳、用頭髮擦乾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7:44 於是轉過來向著那女人、便對西門說、你看見這女人麼．我進了你的家、你沒有給我水洗腳．但這女人用眼淚溼了我的腳、用頭髮擦乾。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7:45 你沒有與我親嘴、但這女人從我進來的時候、就不住的用嘴親我的腳。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7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7:46 你沒有用油抹我的頭、但這女人用香膏抹我的腳。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7:47 所以我告訴你、他許多的罪都赦免了．因為他的愛多．但那赦免少的、他的愛就少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7:47 </a:t>
            </a:r>
            <a:r>
              <a:t>所以我告訴你、他許多的罪都赦免了．因為他的愛多．但那赦免少的、他的愛就少。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7:48 於是對那女人說、你的罪赦免了。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7:49 同席的人心裡說、這是甚麼人、竟赦免人的罪呢。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7:50 </a:t>
            </a:r>
            <a:r>
              <a:t>耶穌對那女人說、你的信救了你、平平安安的回去罷。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1" name="「赦罪越多、愛主更多」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algn="ctr" defTabSz="448055">
              <a:lnSpc>
                <a:spcPct val="120000"/>
              </a:lnSpc>
              <a:spcBef>
                <a:spcPts val="0"/>
              </a:spcBef>
              <a:buSzTx/>
              <a:buNone/>
              <a:defRPr sz="989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「赦罪越多、愛主更多」</a:t>
            </a:r>
          </a:p>
          <a:p>
            <a:pPr marL="0" indent="0" defTabSz="448055">
              <a:lnSpc>
                <a:spcPct val="120000"/>
              </a:lnSpc>
              <a:spcBef>
                <a:spcPts val="0"/>
              </a:spcBef>
              <a:buSzTx/>
              <a:buNone/>
              <a:defRPr sz="9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48055">
              <a:lnSpc>
                <a:spcPct val="120000"/>
              </a:lnSpc>
              <a:spcBef>
                <a:spcPts val="0"/>
              </a:spcBef>
              <a:buSzTx/>
              <a:buNone/>
              <a:defRPr sz="8722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7:37 </a:t>
            </a:r>
            <a:r>
              <a:rPr>
                <a:solidFill>
                  <a:srgbClr val="FF2600"/>
                </a:solidFill>
              </a:rPr>
              <a:t>那城裡有一個女人、是個罪人</a:t>
            </a:r>
            <a:r>
              <a:t>．知道耶穌在法利賽人家裡坐席、</a:t>
            </a:r>
            <a:r>
              <a:rPr>
                <a:solidFill>
                  <a:srgbClr val="FF2600"/>
                </a:solidFill>
              </a:rPr>
              <a:t>就拿著盛香膏的玉瓶</a:t>
            </a:r>
            <a:r>
              <a:t>、</a:t>
            </a:r>
          </a:p>
          <a:p>
            <a:pPr marL="0" indent="0" defTabSz="448055">
              <a:lnSpc>
                <a:spcPct val="120000"/>
              </a:lnSpc>
              <a:spcBef>
                <a:spcPts val="0"/>
              </a:spcBef>
              <a:buSzTx/>
              <a:buNone/>
              <a:defRPr sz="8722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7:38 </a:t>
            </a:r>
            <a:r>
              <a:rPr>
                <a:solidFill>
                  <a:srgbClr val="FF2600"/>
                </a:solidFill>
              </a:rPr>
              <a:t>站在耶穌背後、挨著他的腳哭、眼淚溼了耶穌的腳、就用自己的頭髮擦乾、又用嘴連連親他的腳、把香膏抹上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7:48 於是對那女人說、你的罪赦免了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1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7:48 </a:t>
            </a:r>
            <a:r>
              <a:rPr>
                <a:solidFill>
                  <a:srgbClr val="FF2600"/>
                </a:solidFill>
              </a:rPr>
              <a:t>於是對那女人說、你的罪赦免了</a:t>
            </a:r>
            <a:r>
              <a:t>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1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7:50 </a:t>
            </a:r>
            <a:r>
              <a:rPr>
                <a:solidFill>
                  <a:srgbClr val="FF2600"/>
                </a:solidFill>
              </a:rPr>
              <a:t>耶穌對那女人說、你的信救了你、平平安安的回去罷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7" name="1. 尊敬耶穌的人 －法利賽人西門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尊敬耶穌的人 －法利賽人西門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路 7:36 </a:t>
            </a:r>
            <a:r>
              <a:rPr>
                <a:solidFill>
                  <a:srgbClr val="FF2600"/>
                </a:solidFill>
              </a:rPr>
              <a:t>有一個法利賽人、請耶穌和他喫飯．耶穌就到法利賽人家裡去坐席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0" name="7:39 請耶穌的法利賽人看見這事、心裡說、這人若是先知、必知道摸他的是誰、是個怎樣的女人、乃是個罪人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7:39 請耶穌的法利賽人看見這事、心裡說、</a:t>
            </a:r>
            <a:r>
              <a:rPr>
                <a:solidFill>
                  <a:srgbClr val="FF2600"/>
                </a:solidFill>
              </a:rPr>
              <a:t>這人若是先知</a:t>
            </a:r>
            <a:r>
              <a:t>、必知道摸他的是誰、是個怎樣的女人、乃是個罪人。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7:40 耶穌對他說、西門．我有句話要對你說．</a:t>
            </a:r>
            <a:r>
              <a:rPr>
                <a:solidFill>
                  <a:srgbClr val="FF2600"/>
                </a:solidFill>
              </a:rPr>
              <a:t>西門說、夫子、請說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3.png"/></Relationships>

</file>

<file path=ppt/theme/theme1.xml><?xml version="1.0" encoding="utf-8"?>
<a:theme xmlns:a="http://schemas.openxmlformats.org/drawingml/2006/main" xmlns:r="http://schemas.openxmlformats.org/officeDocument/2006/relationships" name="New_Template3">
  <a:themeElements>
    <a:clrScheme name="New_Template3">
      <a:dk1>
        <a:srgbClr val="606060"/>
      </a:dk1>
      <a:lt1>
        <a:srgbClr val="006060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3">
      <a:majorFont>
        <a:latin typeface="Gill Sans Light"/>
        <a:ea typeface="Gill Sans Light"/>
        <a:cs typeface="Gill Sans Light"/>
      </a:majorFont>
      <a:minorFont>
        <a:latin typeface="Gill Sans"/>
        <a:ea typeface="Gill Sans"/>
        <a:cs typeface="Gill Sans"/>
      </a:minorFont>
    </a:fontScheme>
    <a:fmtScheme name="New_Templat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6F6A5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60606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3">
  <a:themeElements>
    <a:clrScheme name="New_Template3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3">
      <a:majorFont>
        <a:latin typeface="Gill Sans Light"/>
        <a:ea typeface="Gill Sans Light"/>
        <a:cs typeface="Gill Sans Light"/>
      </a:majorFont>
      <a:minorFont>
        <a:latin typeface="Gill Sans"/>
        <a:ea typeface="Gill Sans"/>
        <a:cs typeface="Gill Sans"/>
      </a:minorFont>
    </a:fontScheme>
    <a:fmtScheme name="New_Templat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6F6A5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60606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