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606060"/>
        </a:solidFill>
        <a:effectLst/>
        <a:uFillTx/>
        <a:latin typeface="+mn-lt"/>
        <a:ea typeface="+mn-ea"/>
        <a:cs typeface="+mn-c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7E3D2">
              <a:alpha val="5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FDF6DA"/>
              </a:solidFill>
              <a:prstDash val="solid"/>
              <a:miter lim="400000"/>
            </a:ln>
          </a:left>
          <a:right>
            <a:ln w="12700" cap="flat">
              <a:solidFill>
                <a:srgbClr val="FDF6DA"/>
              </a:solidFill>
              <a:prstDash val="solid"/>
              <a:miter lim="400000"/>
            </a:ln>
          </a:right>
          <a:top>
            <a:ln w="12700" cap="flat">
              <a:solidFill>
                <a:srgbClr val="FDF6DA"/>
              </a:solidFill>
              <a:prstDash val="solid"/>
              <a:miter lim="400000"/>
            </a:ln>
          </a:top>
          <a:bottom>
            <a:ln w="12700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5C69B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FDF6DA"/>
              </a:solidFill>
              <a:prstDash val="solid"/>
              <a:miter lim="400000"/>
            </a:ln>
          </a:top>
          <a:bottom>
            <a:ln w="12700" cap="flat">
              <a:solidFill>
                <a:srgbClr val="FDF6DA"/>
              </a:solidFill>
              <a:prstDash val="solid"/>
              <a:miter lim="400000"/>
            </a:ln>
          </a:bottom>
          <a:insideH>
            <a:ln w="12700" cap="flat">
              <a:solidFill>
                <a:srgbClr val="FDF6D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C9D69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 b="def" i="def"/>
      <a:tcStyle>
        <a:tcBdr/>
        <a:fill>
          <a:solidFill>
            <a:srgbClr val="F6F2E5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BDBBB3"/>
              </a:solidFill>
              <a:prstDash val="solid"/>
              <a:miter lim="400000"/>
            </a:ln>
          </a:top>
          <a:bottom>
            <a:ln w="3175" cap="flat">
              <a:solidFill>
                <a:srgbClr val="BDBBB3"/>
              </a:solidFill>
              <a:prstDash val="solid"/>
              <a:miter lim="400000"/>
            </a:ln>
          </a:bottom>
          <a:insideH>
            <a:ln w="3175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 b="def" i="def"/>
      <a:tcStyle>
        <a:tcBdr/>
        <a:fill>
          <a:solidFill>
            <a:srgbClr val="F9F5E8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 b="def" i="def"/>
      <a:tcStyle>
        <a:tcBdr/>
        <a:fill>
          <a:solidFill>
            <a:srgbClr val="FFFBF1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 b="def" i="def"/>
      <a:tcStyle>
        <a:tcBdr/>
        <a:fill>
          <a:solidFill>
            <a:srgbClr val="E9E7DC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BD2B2"/>
              </a:solidFill>
              <a:prstDash val="solid"/>
              <a:miter lim="400000"/>
            </a:ln>
          </a:top>
          <a:bottom>
            <a:ln w="12700" cap="flat">
              <a:solidFill>
                <a:srgbClr val="DBD2B2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DF9ED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606060"/>
        </a:fontRef>
        <a:srgbClr val="606060"/>
      </a:tcTxStyle>
      <a:tcStyle>
        <a:tcBdr>
          <a:left>
            <a:ln w="25400" cap="flat">
              <a:solidFill>
                <a:srgbClr val="C6BB94"/>
              </a:solidFill>
              <a:prstDash val="solid"/>
              <a:miter lim="400000"/>
            </a:ln>
          </a:left>
          <a:right>
            <a:ln w="25400" cap="flat">
              <a:solidFill>
                <a:srgbClr val="C6BB94"/>
              </a:solidFill>
              <a:prstDash val="solid"/>
              <a:miter lim="400000"/>
            </a:ln>
          </a:right>
          <a:top>
            <a:ln w="12700" cap="flat">
              <a:solidFill>
                <a:srgbClr val="DBD2B2"/>
              </a:solidFill>
              <a:prstDash val="solid"/>
              <a:miter lim="400000"/>
            </a:ln>
          </a:top>
          <a:bottom>
            <a:ln w="12700" cap="flat">
              <a:solidFill>
                <a:srgbClr val="DBD2B2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solidFill>
                <a:srgbClr val="DBD2B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6BB94"/>
              </a:solidFill>
              <a:prstDash val="solid"/>
              <a:miter lim="400000"/>
            </a:ln>
          </a:top>
          <a:bottom>
            <a:ln w="25400" cap="flat">
              <a:solidFill>
                <a:srgbClr val="C6BB94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606060"/>
        </a:fontRef>
        <a:srgbClr val="60606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6BB94"/>
              </a:solidFill>
              <a:prstDash val="solid"/>
              <a:miter lim="400000"/>
            </a:ln>
          </a:top>
          <a:bottom>
            <a:ln w="25400" cap="flat">
              <a:solidFill>
                <a:srgbClr val="C6BB94"/>
              </a:solidFill>
              <a:prstDash val="solid"/>
              <a:miter lim="400000"/>
            </a:ln>
          </a:bottom>
          <a:insideH>
            <a:ln w="12700" cap="flat">
              <a:solidFill>
                <a:srgbClr val="DBD2B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952500" y="72898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Title Text"/>
          <p:cNvSpPr txBox="1"/>
          <p:nvPr>
            <p:ph type="title"/>
          </p:nvPr>
        </p:nvSpPr>
        <p:spPr>
          <a:xfrm>
            <a:off x="952500" y="4229100"/>
            <a:ext cx="22479000" cy="2857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5" name="Body Level One…"/>
          <p:cNvSpPr txBox="1"/>
          <p:nvPr>
            <p:ph type="body" sz="quarter" idx="1"/>
          </p:nvPr>
        </p:nvSpPr>
        <p:spPr>
          <a:xfrm>
            <a:off x="952500" y="7823200"/>
            <a:ext cx="22479000" cy="11557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lide Number"/>
          <p:cNvSpPr txBox="1"/>
          <p:nvPr>
            <p:ph type="sldNum" sz="quarter" idx="2"/>
          </p:nvPr>
        </p:nvSpPr>
        <p:spPr>
          <a:xfrm>
            <a:off x="22898100" y="12319000"/>
            <a:ext cx="419100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–Johnny Appleseed"/>
          <p:cNvSpPr txBox="1"/>
          <p:nvPr>
            <p:ph type="body" sz="quarter" idx="21"/>
          </p:nvPr>
        </p:nvSpPr>
        <p:spPr>
          <a:xfrm>
            <a:off x="952500" y="8318500"/>
            <a:ext cx="22479000" cy="711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lnSpc>
                <a:spcPct val="140000"/>
              </a:lnSpc>
              <a:spcBef>
                <a:spcPts val="0"/>
              </a:spcBef>
              <a:buSzTx/>
              <a:buNone/>
              <a:defRPr i="1" sz="4200">
                <a:solidFill>
                  <a:srgbClr val="9D9D9D"/>
                </a:solidFill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100" name="“Type a quote here.”"/>
          <p:cNvSpPr txBox="1"/>
          <p:nvPr>
            <p:ph type="body" sz="quarter" idx="22"/>
          </p:nvPr>
        </p:nvSpPr>
        <p:spPr>
          <a:xfrm>
            <a:off x="2387600" y="6064448"/>
            <a:ext cx="19621500" cy="838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SzTx/>
              <a:buNone/>
              <a:defRPr sz="50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reen and yellow boat on the shore across the water from the village of Ferragudo, Portugal at duskFishermen boats at sea near village at dusk in Algarve, south of Portugal."/>
          <p:cNvSpPr/>
          <p:nvPr>
            <p:ph type="pic" idx="21"/>
          </p:nvPr>
        </p:nvSpPr>
        <p:spPr>
          <a:xfrm>
            <a:off x="0" y="-87630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ck formations in the turquoise waters of Algarve, Portugal"/>
          <p:cNvSpPr/>
          <p:nvPr>
            <p:ph type="pic" idx="21"/>
          </p:nvPr>
        </p:nvSpPr>
        <p:spPr>
          <a:xfrm>
            <a:off x="927100" y="-1765300"/>
            <a:ext cx="22529800" cy="1501986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4" name="Title Text"/>
          <p:cNvSpPr txBox="1"/>
          <p:nvPr>
            <p:ph type="title"/>
          </p:nvPr>
        </p:nvSpPr>
        <p:spPr>
          <a:xfrm>
            <a:off x="952500" y="9982200"/>
            <a:ext cx="22479000" cy="15748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5" name="Body Level One…"/>
          <p:cNvSpPr txBox="1"/>
          <p:nvPr>
            <p:ph type="body" sz="quarter" idx="1"/>
          </p:nvPr>
        </p:nvSpPr>
        <p:spPr>
          <a:xfrm>
            <a:off x="952500" y="11620500"/>
            <a:ext cx="22479000" cy="11811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/>
          <p:nvPr>
            <p:ph type="title"/>
          </p:nvPr>
        </p:nvSpPr>
        <p:spPr>
          <a:xfrm>
            <a:off x="952500" y="5435600"/>
            <a:ext cx="22479000" cy="28575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ghthouse in Portugal with coastal rock formations in the foreground overlooking the ocean at sunset "/>
          <p:cNvSpPr/>
          <p:nvPr>
            <p:ph type="pic" idx="21"/>
          </p:nvPr>
        </p:nvSpPr>
        <p:spPr>
          <a:xfrm>
            <a:off x="12623800" y="-1346200"/>
            <a:ext cx="10928468" cy="16319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2" name="Title Text"/>
          <p:cNvSpPr txBox="1"/>
          <p:nvPr>
            <p:ph type="title"/>
          </p:nvPr>
        </p:nvSpPr>
        <p:spPr>
          <a:xfrm>
            <a:off x="952500" y="3378200"/>
            <a:ext cx="10934700" cy="8534400"/>
          </a:xfrm>
          <a:prstGeom prst="rect">
            <a:avLst/>
          </a:prstGeom>
        </p:spPr>
        <p:txBody>
          <a:bodyPr anchor="t"/>
          <a:lstStyle/>
          <a:p>
            <a:pPr/>
            <a:r>
              <a:t>Title Text</a:t>
            </a:r>
          </a:p>
        </p:txBody>
      </p:sp>
      <p:sp>
        <p:nvSpPr>
          <p:cNvPr id="43" name="Body Level One…"/>
          <p:cNvSpPr txBox="1"/>
          <p:nvPr>
            <p:ph type="body" sz="quarter" idx="1"/>
          </p:nvPr>
        </p:nvSpPr>
        <p:spPr>
          <a:xfrm>
            <a:off x="952500" y="1638300"/>
            <a:ext cx="10934700" cy="11811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1pPr>
            <a:lvl2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2pPr>
            <a:lvl3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3pPr>
            <a:lvl4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4pPr>
            <a:lvl5pPr marL="0" indent="0">
              <a:lnSpc>
                <a:spcPct val="120000"/>
              </a:lnSpc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"/>
          <p:cNvSpPr/>
          <p:nvPr/>
        </p:nvSpPr>
        <p:spPr>
          <a:xfrm>
            <a:off x="952500" y="36195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Lin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2" name="Body Level One…"/>
          <p:cNvSpPr txBox="1"/>
          <p:nvPr>
            <p:ph type="body" idx="1"/>
          </p:nvPr>
        </p:nvSpPr>
        <p:spPr>
          <a:xfrm>
            <a:off x="952500" y="4267200"/>
            <a:ext cx="22479000" cy="8051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ine"/>
          <p:cNvSpPr/>
          <p:nvPr/>
        </p:nvSpPr>
        <p:spPr>
          <a:xfrm>
            <a:off x="952500" y="36195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1" name="Rock formations in the turquoise waters of Algarve, Portugal"/>
          <p:cNvSpPr/>
          <p:nvPr>
            <p:ph type="pic" sz="half" idx="21"/>
          </p:nvPr>
        </p:nvSpPr>
        <p:spPr>
          <a:xfrm>
            <a:off x="381000" y="4229100"/>
            <a:ext cx="11684000" cy="77893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12687300" y="4114800"/>
            <a:ext cx="10744200" cy="7950200"/>
          </a:xfrm>
          <a:prstGeom prst="rect">
            <a:avLst/>
          </a:prstGeom>
        </p:spPr>
        <p:txBody>
          <a:bodyPr/>
          <a:lstStyle>
            <a:lvl1pPr marL="4953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1pPr>
            <a:lvl2pPr marL="9906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2pPr>
            <a:lvl3pPr marL="14859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3pPr>
            <a:lvl4pPr marL="19812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4pPr>
            <a:lvl5pPr marL="2476500" indent="-495300">
              <a:spcBef>
                <a:spcPts val="4500"/>
              </a:spcBef>
              <a:buSzPct val="30000"/>
              <a:buBlip>
                <a:blip r:embed="rId2"/>
              </a:buBlip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reen and yellow boat at water’s edge across from the village of Ferragudo, Portugal at duskFishermen boats at sea near village at dusk in Algarve, south of Portugal."/>
          <p:cNvSpPr/>
          <p:nvPr>
            <p:ph type="pic" sz="half" idx="21"/>
          </p:nvPr>
        </p:nvSpPr>
        <p:spPr>
          <a:xfrm>
            <a:off x="13208000" y="520700"/>
            <a:ext cx="10909968" cy="72771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0" name="Rock formations in the turquoise waters of Algarve, Portugal"/>
          <p:cNvSpPr/>
          <p:nvPr>
            <p:ph type="pic" sz="half" idx="22"/>
          </p:nvPr>
        </p:nvSpPr>
        <p:spPr>
          <a:xfrm>
            <a:off x="13208000" y="6146800"/>
            <a:ext cx="10160000" cy="67733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1" name="Lighthouse in Portugal with coastal rock formations in the foreground overlooking the ocean at sunset "/>
          <p:cNvSpPr/>
          <p:nvPr>
            <p:ph type="pic" idx="23"/>
          </p:nvPr>
        </p:nvSpPr>
        <p:spPr>
          <a:xfrm>
            <a:off x="742138" y="-1391145"/>
            <a:ext cx="11855474" cy="177038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952500" y="13004800"/>
            <a:ext cx="22479000" cy="0"/>
          </a:xfrm>
          <a:prstGeom prst="line">
            <a:avLst/>
          </a:prstGeom>
          <a:ln w="762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Line"/>
          <p:cNvSpPr/>
          <p:nvPr/>
        </p:nvSpPr>
        <p:spPr>
          <a:xfrm>
            <a:off x="952500" y="711200"/>
            <a:ext cx="224790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952500" y="1384300"/>
            <a:ext cx="22479000" cy="10947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Title Text"/>
          <p:cNvSpPr txBox="1"/>
          <p:nvPr>
            <p:ph type="title"/>
          </p:nvPr>
        </p:nvSpPr>
        <p:spPr>
          <a:xfrm>
            <a:off x="952500" y="838200"/>
            <a:ext cx="22479000" cy="267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22923500" y="12319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1pPr>
      <a:lvl2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2pPr>
      <a:lvl3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3pPr>
      <a:lvl4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4pPr>
      <a:lvl5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5pPr>
      <a:lvl6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6pPr>
      <a:lvl7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7pPr>
      <a:lvl8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8pPr>
      <a:lvl9pPr marL="0" marR="0" indent="0" algn="l" defTabSz="825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9000" u="none">
          <a:solidFill>
            <a:srgbClr val="606060"/>
          </a:solidFill>
          <a:uFillTx/>
          <a:latin typeface="+mj-lt"/>
          <a:ea typeface="+mj-ea"/>
          <a:cs typeface="+mj-cs"/>
          <a:sym typeface="Gill Sans Light"/>
        </a:defRPr>
      </a:lvl9pPr>
    </p:titleStyle>
    <p:bodyStyle>
      <a:lvl1pPr marL="571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1pPr>
      <a:lvl2pPr marL="1143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2pPr>
      <a:lvl3pPr marL="1714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3pPr>
      <a:lvl4pPr marL="2286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4pPr>
      <a:lvl5pPr marL="2857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5pPr>
      <a:lvl6pPr marL="3429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6pPr>
      <a:lvl7pPr marL="4000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7pPr>
      <a:lvl8pPr marL="45720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8pPr>
      <a:lvl9pPr marL="5143500" marR="0" indent="-5715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600" u="none">
          <a:solidFill>
            <a:srgbClr val="60606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主題：「行信心之路」"/>
          <p:cNvSpPr txBox="1"/>
          <p:nvPr>
            <p:ph type="ctrTitle"/>
          </p:nvPr>
        </p:nvSpPr>
        <p:spPr>
          <a:xfrm>
            <a:off x="952500" y="2841625"/>
            <a:ext cx="22479000" cy="2857500"/>
          </a:xfrm>
          <a:prstGeom prst="rect">
            <a:avLst/>
          </a:prstGeom>
        </p:spPr>
        <p:txBody>
          <a:bodyPr anchor="t"/>
          <a:lstStyle>
            <a:lvl1pPr algn="ctr" defTabSz="457200">
              <a:lnSpc>
                <a:spcPct val="150000"/>
              </a:lnSpc>
              <a:spcBef>
                <a:spcPts val="1200"/>
              </a:spcBef>
              <a:defRPr cap="none" sz="1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主題：「行信心之路」</a:t>
            </a:r>
          </a:p>
        </p:txBody>
      </p:sp>
      <p:sp>
        <p:nvSpPr>
          <p:cNvPr id="126" name="經文：創 12:1, 4-8； 希 11:8"/>
          <p:cNvSpPr txBox="1"/>
          <p:nvPr>
            <p:ph type="subTitle" sz="quarter" idx="1"/>
          </p:nvPr>
        </p:nvSpPr>
        <p:spPr>
          <a:xfrm>
            <a:off x="952500" y="7823200"/>
            <a:ext cx="22479000" cy="2920093"/>
          </a:xfrm>
          <a:prstGeom prst="rect">
            <a:avLst/>
          </a:prstGeom>
        </p:spPr>
        <p:txBody>
          <a:bodyPr/>
          <a:lstStyle>
            <a:lvl1pPr algn="ctr" defTabSz="457200">
              <a:lnSpc>
                <a:spcPct val="150000"/>
              </a:lnSpc>
              <a:spcBef>
                <a:spcPts val="1200"/>
              </a:spcBef>
              <a:defRPr sz="10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經文：創 12:1, 4-8； 希 11:8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53" name="「你要離開本地、本族、父家」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「你要離開本地、本族、父家」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徹底改變人生價值觀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56" name="「你要離開本地、本族、父家」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「你要離開本地、本族、父家」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徹底改變人生價值觀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放棄重要的安全感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59" name="「你要離開本地、本族、父家」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「你要離開本地、本族、父家」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徹底改變人生價值觀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放棄重要的安全感</a:t>
            </a:r>
          </a:p>
          <a:p>
            <a:pPr marL="221672" indent="-221672" defTabSz="457200">
              <a:lnSpc>
                <a:spcPct val="120000"/>
              </a:lnSpc>
              <a:spcBef>
                <a:spcPts val="0"/>
              </a:spcBef>
              <a:buSzPct val="120000"/>
              <a:buChar char="-"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離開安舒環境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62" name="「往 我 所 要 指 示 你 的 地 去」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「往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我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要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指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示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你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的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地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去」</a:t>
            </a:r>
            <a:endParaRPr>
              <a:latin typeface="新細明體"/>
              <a:ea typeface="新細明體"/>
              <a:cs typeface="新細明體"/>
              <a:sym typeface="新細明體"/>
            </a:endParaR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新細明體"/>
              <a:ea typeface="新細明體"/>
              <a:cs typeface="新細明體"/>
              <a:sym typeface="新細明體"/>
            </a:endParaR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創 11:31 </a:t>
            </a:r>
            <a:r>
              <a:rPr>
                <a:solidFill>
                  <a:srgbClr val="FF2600"/>
                </a:solidFill>
                <a:latin typeface="新細明體"/>
                <a:ea typeface="新細明體"/>
                <a:cs typeface="新細明體"/>
                <a:sym typeface="新細明體"/>
              </a:rPr>
              <a:t>他拉帶著他兒子亞伯蘭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、和他孫子哈蘭的兒子羅得、</a:t>
            </a:r>
            <a:r>
              <a:rPr>
                <a:solidFill>
                  <a:srgbClr val="FF2600"/>
                </a:solidFill>
                <a:latin typeface="新細明體"/>
                <a:ea typeface="新細明體"/>
                <a:cs typeface="新細明體"/>
                <a:sym typeface="新細明體"/>
              </a:rPr>
              <a:t>並他兒婦亞伯蘭的妻子撒萊、出了迦勒底的吾珥、要往迦南地去、他們走到哈蘭就住在那裡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。</a:t>
            </a:r>
            <a:endParaRPr>
              <a:latin typeface="新細明體"/>
              <a:ea typeface="新細明體"/>
              <a:cs typeface="新細明體"/>
              <a:sym typeface="新細明體"/>
            </a:endParaR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11:32 他拉共活了二百零五歲、就死在哈蘭。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65" name="徒 7:2 司提反說、諸位父兄請聽．當日我們的祖宗亞伯拉罕在米所波大米還未住哈蘭的時候、榮耀的 神向他顯現、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徒 7:2 司提反說、諸位父兄請聽．當日我們的祖宗</a:t>
            </a:r>
            <a:r>
              <a:rPr>
                <a:solidFill>
                  <a:srgbClr val="FF2600"/>
                </a:solidFill>
              </a:rPr>
              <a:t>亞伯拉罕在米所波大米還未住哈蘭的時候、榮耀的　神向他顯現、</a:t>
            </a:r>
            <a:endParaRPr>
              <a:solidFill>
                <a:srgbClr val="FF2600"/>
              </a:solidFill>
            </a:endParaR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7:3 對他說、『你要離開本地和親族、往我所要指示你的地方去。』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7:4 </a:t>
            </a:r>
            <a:r>
              <a:rPr>
                <a:solidFill>
                  <a:srgbClr val="FF2600"/>
                </a:solidFill>
              </a:rPr>
              <a:t>他就離開迦勒底人之地住在哈蘭</a:t>
            </a:r>
            <a:r>
              <a:t>．他父親死了以後、　神使他從那裡搬到你們現在所住之地．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68" name="12:4 亞伯蘭就照著耶和華的吩咐去了．羅得也和他同去．亞伯蘭出哈蘭的時候、年七十五歲。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12:4 </a:t>
            </a:r>
            <a:r>
              <a:rPr>
                <a:solidFill>
                  <a:srgbClr val="FF2600"/>
                </a:solidFill>
              </a:rPr>
              <a:t>亞伯蘭就照著耶和華的吩咐去了</a:t>
            </a:r>
            <a:r>
              <a:t>．羅得也和他同去．</a:t>
            </a:r>
            <a:r>
              <a:rPr>
                <a:solidFill>
                  <a:srgbClr val="FF2600"/>
                </a:solidFill>
              </a:rPr>
              <a:t>亞伯蘭出哈蘭的時候、年七十五歲</a:t>
            </a:r>
            <a:r>
              <a:t>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12:5 亞伯蘭將他妻子撒萊、和姪兒羅得、連他們在哈蘭所積蓄的財物、所得的人口、都帶往迦南地去．他們就到了迦南地。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71" name="「往 我 所 要 指 示 你 的 地 去」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「往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我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要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指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示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你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的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地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去」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74" name="「往 我 所 要 指 示 你 的 地 去」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「往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我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要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指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示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你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的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地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去」</a:t>
            </a:r>
            <a:endParaRPr>
              <a:latin typeface="新細明體"/>
              <a:ea typeface="新細明體"/>
              <a:cs typeface="新細明體"/>
              <a:sym typeface="新細明體"/>
            </a:endParaRP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- </a:t>
            </a:r>
            <a:r>
              <a:t>願意作作冒險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77" name="「往 我 所 要 指 示 你 的 地 去」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「往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我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要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指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示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你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的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地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去」</a:t>
            </a:r>
            <a:endParaRPr>
              <a:latin typeface="新細明體"/>
              <a:ea typeface="新細明體"/>
              <a:cs typeface="新細明體"/>
              <a:sym typeface="新細明體"/>
            </a:endParaRP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- </a:t>
            </a:r>
            <a:r>
              <a:t>願意作作冒險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忍受家庭張力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80" name="「往 我 所 要 指 示 你 的 地 去」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「往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我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所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要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指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示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你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的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地</a:t>
            </a:r>
            <a:r>
              <a:t> </a:t>
            </a: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去」</a:t>
            </a:r>
            <a:endParaRPr>
              <a:latin typeface="新細明體"/>
              <a:ea typeface="新細明體"/>
              <a:cs typeface="新細明體"/>
              <a:sym typeface="新細明體"/>
            </a:endParaRP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新細明體"/>
                <a:ea typeface="新細明體"/>
                <a:cs typeface="新細明體"/>
                <a:sym typeface="新細明體"/>
              </a:rPr>
              <a:t>- </a:t>
            </a:r>
            <a:r>
              <a:t>願意作作冒險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忍受家庭張力</a:t>
            </a:r>
          </a:p>
          <a:p>
            <a:pPr marL="0" indent="0" defTabSz="457200">
              <a:lnSpc>
                <a:spcPct val="120000"/>
              </a:lnSpc>
              <a:spcBef>
                <a:spcPts val="1600"/>
              </a:spcBef>
              <a:buSzTx/>
              <a:buNone/>
              <a:defRPr sz="9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信靠神的應許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12:1 耶和華對亞伯蘭說、你要離開本地、本族、父家、往我所要指示你的地去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8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12:1 耶和華對亞伯蘭說、你要離開本地、本族、父家、往我所要指示你的地去。</a:t>
            </a:r>
          </a:p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8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12:4 亞伯蘭就照著耶和華的吩咐去了．羅得也和他同去．亞伯蘭出哈蘭的時候、年七十五歲。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83" name="【同蒙天召，聖潔子民；同奔天路，見證基督】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8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【同蒙天召，聖潔子民；同奔天路，見證基督】 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希 11:8 亞伯拉罕</a:t>
            </a:r>
            <a:r>
              <a:rPr>
                <a:solidFill>
                  <a:srgbClr val="FF2600"/>
                </a:solidFill>
              </a:rPr>
              <a:t>因著信</a:t>
            </a:r>
            <a:r>
              <a:t>、</a:t>
            </a:r>
            <a:r>
              <a:rPr>
                <a:solidFill>
                  <a:srgbClr val="FF2600"/>
                </a:solidFill>
              </a:rPr>
              <a:t>蒙召的時候</a:t>
            </a:r>
            <a:r>
              <a:t>、</a:t>
            </a:r>
            <a:r>
              <a:rPr>
                <a:solidFill>
                  <a:srgbClr val="FF2600"/>
                </a:solidFill>
              </a:rPr>
              <a:t>就遵命出去</a:t>
            </a:r>
            <a:r>
              <a:t>、往將來要得為業的地方去．出去的時候、還不知往那裡去。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86" name="II.操練住棖棚與築壇的生活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II.操練住棖棚與築壇的生活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希 11:9 </a:t>
            </a:r>
            <a:r>
              <a:rPr>
                <a:solidFill>
                  <a:srgbClr val="FF2600"/>
                </a:solidFill>
              </a:rPr>
              <a:t>他因著信</a:t>
            </a:r>
            <a:r>
              <a:t>、就在所應許之地作客、</a:t>
            </a:r>
            <a:r>
              <a:rPr>
                <a:solidFill>
                  <a:srgbClr val="FF2600"/>
                </a:solidFill>
              </a:rPr>
              <a:t>好像在異地居住帳棚</a:t>
            </a:r>
            <a:r>
              <a:t>、與那同蒙一個應許的以撒、雅各一樣。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11:10 </a:t>
            </a:r>
            <a:r>
              <a:rPr>
                <a:solidFill>
                  <a:srgbClr val="FF2600"/>
                </a:solidFill>
              </a:rPr>
              <a:t>因為他等候那座有根基的城</a:t>
            </a:r>
            <a:r>
              <a:t>、就是　神所經營所建造的。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89" name="12:6 亞伯蘭經過那地、到了示劍地方摩利橡樹那裡．那時迦南人住在那地。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12:6 </a:t>
            </a:r>
            <a:r>
              <a:rPr>
                <a:solidFill>
                  <a:srgbClr val="FF2600"/>
                </a:solidFill>
              </a:rPr>
              <a:t>亞伯蘭經過那地、到了示劍地方摩利橡樹那裡</a:t>
            </a:r>
            <a:r>
              <a:t>．那時迦南人住在那地。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12:7 耶和華向亞伯蘭顯現、說、我要把這地賜給你的後裔．</a:t>
            </a:r>
            <a:r>
              <a:rPr>
                <a:solidFill>
                  <a:srgbClr val="0433FF"/>
                </a:solidFill>
              </a:rPr>
              <a:t>亞伯蘭就在那裡為向他顯現的耶和華築了一座壇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92" name="12:8 從那裡他又遷到伯特利東邊的山、支搭帳棚．西邊是伯特利、東邊是艾．他在那裡又為耶和華築了一座壇、求告耶和華的名。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12:8 </a:t>
            </a:r>
            <a:r>
              <a:rPr>
                <a:solidFill>
                  <a:srgbClr val="FF2600"/>
                </a:solidFill>
              </a:rPr>
              <a:t>從那裡他又遷到伯特利東邊的山、支搭帳棚．西邊是伯特利、東邊是艾</a:t>
            </a:r>
            <a:r>
              <a:t>．</a:t>
            </a:r>
            <a:r>
              <a:rPr>
                <a:solidFill>
                  <a:srgbClr val="0433FF"/>
                </a:solidFill>
              </a:rPr>
              <a:t>他在那裡又為耶和華築了一座壇</a:t>
            </a:r>
            <a:r>
              <a:t>、求告耶和華的名。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95" name="13:1 亞伯蘭帶著他的妻子與羅得、並一切所有的、都從埃及上南地去。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13:1 </a:t>
            </a:r>
            <a:r>
              <a:rPr>
                <a:solidFill>
                  <a:srgbClr val="FF2600"/>
                </a:solidFill>
              </a:rPr>
              <a:t>亞伯蘭帶著他的妻子與羅得</a:t>
            </a:r>
            <a:r>
              <a:t>、並一切所有的、</a:t>
            </a:r>
            <a:r>
              <a:rPr>
                <a:solidFill>
                  <a:srgbClr val="FF2600"/>
                </a:solidFill>
              </a:rPr>
              <a:t>都從埃及上南地去</a:t>
            </a:r>
            <a:r>
              <a:t>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13:2 亞伯蘭的金、銀、牲畜極多。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13:3 </a:t>
            </a:r>
            <a:r>
              <a:rPr>
                <a:solidFill>
                  <a:srgbClr val="FF2600"/>
                </a:solidFill>
              </a:rPr>
              <a:t>他從南地漸漸往伯特利去、到了伯特利和艾的中間</a:t>
            </a:r>
            <a:r>
              <a:t>、就是從前支搭帳棚的地方、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7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13:4 </a:t>
            </a:r>
            <a:r>
              <a:rPr>
                <a:solidFill>
                  <a:srgbClr val="0433FF"/>
                </a:solidFill>
              </a:rPr>
              <a:t>也是他起先築壇的地方．他又在那裡求告耶和華的名。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98" name="13:18 亞伯蘭就搬了帳棚、來到希伯崙幔利的橡樹那裡居住、在那裡為耶和華築了一座壇。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13:18 </a:t>
            </a:r>
            <a:r>
              <a:rPr>
                <a:solidFill>
                  <a:srgbClr val="FF2600"/>
                </a:solidFill>
              </a:rPr>
              <a:t>亞伯蘭就搬了帳棚、來到希伯崙幔利的橡樹那裡居住</a:t>
            </a:r>
            <a:r>
              <a:t>、</a:t>
            </a:r>
            <a:r>
              <a:rPr>
                <a:solidFill>
                  <a:srgbClr val="0433FF"/>
                </a:solidFill>
              </a:rPr>
              <a:t>在那裡為耶和華築了一座壇</a:t>
            </a:r>
            <a:r>
              <a:t>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201" name="- 完 -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10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13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完 -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12:5 亞伯蘭將他妻子撒萊、和姪兒羅得、連他們在哈蘭所積蓄的財物、所得的人口、都帶往迦南地去．他們就到了迦南地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7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12:5 亞伯蘭將他妻子撒萊、和姪兒羅得、連他們在哈蘭所積蓄的財物、所得的人口、都帶往迦南地去．他們就到了迦南地。</a:t>
            </a:r>
          </a:p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7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12:6 亞伯蘭經過那地、到了示劍地方摩利橡樹那裡．那時迦南人住在那地。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12:7 耶和華向亞伯蘭顯現、說、我要把這地賜給你的後裔．亞伯蘭就在那裡為向他顯現的耶和華築了一座壇。…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7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12:7 耶和華向亞伯蘭顯現、說、我要把這地賜給你的後裔．亞伯蘭就在那裡為向他顯現的耶和華築了一座壇。</a:t>
            </a:r>
          </a:p>
          <a:p>
            <a:pPr marL="0" indent="0" defTabSz="457200">
              <a:lnSpc>
                <a:spcPct val="150000"/>
              </a:lnSpc>
              <a:spcBef>
                <a:spcPts val="0"/>
              </a:spcBef>
              <a:buSzTx/>
              <a:buNone/>
              <a:defRPr sz="7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12:8 從那裡他又遷到伯特利東邊的山、支搭帳棚．西邊是伯特利、東邊是艾．他在那裡又為耶和華築了一座壇、求告耶和華的名。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/>
          <p:nvPr>
            <p:ph type="title"/>
          </p:nvPr>
        </p:nvSpPr>
        <p:spPr>
          <a:xfrm>
            <a:off x="952500" y="838200"/>
            <a:ext cx="22479000" cy="19091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希 11:8 亞伯拉罕因著信、蒙召的時候、就遵命出去、往將來要得為業的地方去．出去的時候、還不知往那裡去。"/>
          <p:cNvSpPr txBox="1"/>
          <p:nvPr>
            <p:ph type="body" idx="1"/>
          </p:nvPr>
        </p:nvSpPr>
        <p:spPr>
          <a:xfrm>
            <a:off x="952500" y="790417"/>
            <a:ext cx="22479000" cy="12135166"/>
          </a:xfrm>
          <a:prstGeom prst="rect">
            <a:avLst/>
          </a:prstGeom>
        </p:spPr>
        <p:txBody>
          <a:bodyPr anchor="t"/>
          <a:lstStyle>
            <a:lvl1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希 11:8 亞伯拉罕因著信、蒙召的時候、就遵命出去、往將來要得為業的地方去．出去的時候、還不知往那裡去。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41" name="【同蒙天召，聖潔子民；同奔天路，見證基督】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7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8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【同蒙天召，聖潔子民；同奔天路，見證基督】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44" name="【同蒙天召，聖潔子民；同奔天路，見證基督】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algn="ctr" defTabSz="457200">
              <a:lnSpc>
                <a:spcPct val="150000"/>
              </a:lnSpc>
              <a:spcBef>
                <a:spcPts val="0"/>
              </a:spcBef>
              <a:buSzTx/>
              <a:buNone/>
              <a:defRPr sz="8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【同蒙天召，聖潔子民；同奔天路，見證基督】 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希 11:8 亞伯拉罕</a:t>
            </a:r>
            <a:r>
              <a:rPr>
                <a:solidFill>
                  <a:srgbClr val="FF2600"/>
                </a:solidFill>
              </a:rPr>
              <a:t>因著信</a:t>
            </a:r>
            <a:r>
              <a:t>、</a:t>
            </a:r>
            <a:r>
              <a:rPr>
                <a:solidFill>
                  <a:srgbClr val="FF2600"/>
                </a:solidFill>
              </a:rPr>
              <a:t>蒙召的時候</a:t>
            </a:r>
            <a:r>
              <a:t>、</a:t>
            </a:r>
            <a:r>
              <a:rPr>
                <a:solidFill>
                  <a:srgbClr val="FF2600"/>
                </a:solidFill>
              </a:rPr>
              <a:t>就遵命出去</a:t>
            </a:r>
            <a:r>
              <a:t>、往將來要得為業的地方去．出去的時候、還不知往那裡去。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47" name="I. 回應神的呼召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10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I. 回應神的呼召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2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12:1 耶和華對亞伯蘭說、你要離開本地、本族、父家、往我所要指示你的地去。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57200">
              <a:lnSpc>
                <a:spcPct val="150000"/>
              </a:lnSpc>
              <a:defRPr cap="none" sz="1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50" name="「你要離開本地、本族、父家」…"/>
          <p:cNvSpPr txBox="1"/>
          <p:nvPr>
            <p:ph type="body" idx="1"/>
          </p:nvPr>
        </p:nvSpPr>
        <p:spPr>
          <a:xfrm>
            <a:off x="952500" y="637610"/>
            <a:ext cx="22479000" cy="12238265"/>
          </a:xfrm>
          <a:prstGeom prst="rect">
            <a:avLst/>
          </a:prstGeom>
        </p:spPr>
        <p:txBody>
          <a:bodyPr anchor="t"/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9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「你要離開本地、本族、父家」</a:t>
            </a: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457200">
              <a:lnSpc>
                <a:spcPct val="120000"/>
              </a:lnSpc>
              <a:spcBef>
                <a:spcPts val="0"/>
              </a:spcBef>
              <a:buSzTx/>
              <a:buNone/>
              <a:defRPr sz="8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書 24:2 約書亞對眾民說、耶和華以色列的　神如此說、古時你們的列祖、</a:t>
            </a:r>
            <a:r>
              <a:rPr>
                <a:solidFill>
                  <a:srgbClr val="FF2600"/>
                </a:solidFill>
              </a:rPr>
              <a:t>就是亞伯拉罕、和拿鶴的父親他拉、住在大河那邊事奉別神</a:t>
            </a:r>
            <a:r>
              <a:t>．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3.png"/></Relationships>

</file>

<file path=ppt/theme/theme1.xml><?xml version="1.0" encoding="utf-8"?>
<a:theme xmlns:a="http://schemas.openxmlformats.org/drawingml/2006/main" xmlns:r="http://schemas.openxmlformats.org/officeDocument/2006/relationships" name="New_Template3">
  <a:themeElements>
    <a:clrScheme name="New_Template3">
      <a:dk1>
        <a:srgbClr val="606060"/>
      </a:dk1>
      <a:lt1>
        <a:srgbClr val="006060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3">
      <a:majorFont>
        <a:latin typeface="Gill Sans Light"/>
        <a:ea typeface="Gill Sans Light"/>
        <a:cs typeface="Gill Sans Light"/>
      </a:majorFont>
      <a:minorFont>
        <a:latin typeface="Gill Sans"/>
        <a:ea typeface="Gill Sans"/>
        <a:cs typeface="Gill Sans"/>
      </a:minorFont>
    </a:fontScheme>
    <a:fmtScheme name="New_Templat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6F6A5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60606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3">
  <a:themeElements>
    <a:clrScheme name="New_Template3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3">
      <a:majorFont>
        <a:latin typeface="Gill Sans Light"/>
        <a:ea typeface="Gill Sans Light"/>
        <a:cs typeface="Gill Sans Light"/>
      </a:majorFont>
      <a:minorFont>
        <a:latin typeface="Gill Sans"/>
        <a:ea typeface="Gill Sans"/>
        <a:cs typeface="Gill Sans"/>
      </a:minorFont>
    </a:fontScheme>
    <a:fmtScheme name="New_Templat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6F6A5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60606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